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7" r:id="rId4"/>
    <p:sldId id="264" r:id="rId5"/>
    <p:sldId id="259" r:id="rId6"/>
    <p:sldId id="267" r:id="rId7"/>
    <p:sldId id="260" r:id="rId8"/>
    <p:sldId id="261" r:id="rId9"/>
    <p:sldId id="262" r:id="rId10"/>
    <p:sldId id="265" r:id="rId11"/>
    <p:sldId id="266" r:id="rId12"/>
    <p:sldId id="268" r:id="rId13"/>
    <p:sldId id="281" r:id="rId14"/>
    <p:sldId id="271" r:id="rId15"/>
    <p:sldId id="284" r:id="rId16"/>
    <p:sldId id="283" r:id="rId17"/>
    <p:sldId id="269" r:id="rId18"/>
    <p:sldId id="270" r:id="rId19"/>
    <p:sldId id="282" r:id="rId20"/>
    <p:sldId id="272" r:id="rId21"/>
    <p:sldId id="273" r:id="rId22"/>
    <p:sldId id="274" r:id="rId23"/>
    <p:sldId id="275" r:id="rId24"/>
    <p:sldId id="276" r:id="rId25"/>
    <p:sldId id="277" r:id="rId26"/>
    <p:sldId id="278" r:id="rId27"/>
    <p:sldId id="279" r:id="rId28"/>
    <p:sldId id="280" r:id="rId29"/>
    <p:sldId id="285" r:id="rId30"/>
    <p:sldId id="286" r:id="rId31"/>
    <p:sldId id="287" r:id="rId32"/>
    <p:sldId id="288" r:id="rId33"/>
    <p:sldId id="289" r:id="rId34"/>
    <p:sldId id="290" r:id="rId35"/>
    <p:sldId id="291" r:id="rId36"/>
    <p:sldId id="293" r:id="rId37"/>
    <p:sldId id="292"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1" d="100"/>
          <a:sy n="61" d="100"/>
        </p:scale>
        <p:origin x="1560"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3F48E6-1619-4044-84E2-6B498042D65E}"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7030AB83-2588-4E4D-B0CC-60ADB14113CA}">
      <dgm:prSet/>
      <dgm:spPr/>
      <dgm:t>
        <a:bodyPr/>
        <a:lstStyle/>
        <a:p>
          <a:pPr>
            <a:lnSpc>
              <a:spcPct val="100000"/>
            </a:lnSpc>
          </a:pPr>
          <a:r>
            <a:rPr lang="en-US" b="0" i="0" dirty="0" err="1">
              <a:solidFill>
                <a:schemeClr val="bg1"/>
              </a:solidFill>
            </a:rPr>
            <a:t>L’insécurité</a:t>
          </a:r>
          <a:r>
            <a:rPr lang="en-US" b="0" i="0" dirty="0">
              <a:solidFill>
                <a:schemeClr val="bg1"/>
              </a:solidFill>
            </a:rPr>
            <a:t> </a:t>
          </a:r>
          <a:r>
            <a:rPr lang="en-US" b="0" i="0" dirty="0" err="1">
              <a:solidFill>
                <a:schemeClr val="bg1"/>
              </a:solidFill>
            </a:rPr>
            <a:t>alimentaire</a:t>
          </a:r>
          <a:r>
            <a:rPr lang="en-US" b="0" i="0" dirty="0">
              <a:solidFill>
                <a:schemeClr val="bg1"/>
              </a:solidFill>
            </a:rPr>
            <a:t> </a:t>
          </a:r>
          <a:r>
            <a:rPr lang="en-US" b="0" i="0" dirty="0" err="1">
              <a:solidFill>
                <a:schemeClr val="bg1"/>
              </a:solidFill>
            </a:rPr>
            <a:t>reste</a:t>
          </a:r>
          <a:r>
            <a:rPr lang="en-US" b="0" i="0" dirty="0">
              <a:solidFill>
                <a:schemeClr val="bg1"/>
              </a:solidFill>
            </a:rPr>
            <a:t> un </a:t>
          </a:r>
          <a:r>
            <a:rPr lang="en-US" b="0" i="0" dirty="0" err="1">
              <a:solidFill>
                <a:schemeClr val="bg1"/>
              </a:solidFill>
            </a:rPr>
            <a:t>enjeu</a:t>
          </a:r>
          <a:r>
            <a:rPr lang="en-US" b="0" i="0" dirty="0">
              <a:solidFill>
                <a:schemeClr val="bg1"/>
              </a:solidFill>
            </a:rPr>
            <a:t> </a:t>
          </a:r>
          <a:r>
            <a:rPr lang="en-US" b="0" i="0" dirty="0" err="1">
              <a:solidFill>
                <a:schemeClr val="bg1"/>
              </a:solidFill>
            </a:rPr>
            <a:t>majeur</a:t>
          </a:r>
          <a:r>
            <a:rPr lang="en-US" b="0" i="0" dirty="0">
              <a:solidFill>
                <a:schemeClr val="bg1"/>
              </a:solidFill>
            </a:rPr>
            <a:t> </a:t>
          </a:r>
          <a:r>
            <a:rPr lang="en-US" b="0" i="0" dirty="0" err="1">
              <a:solidFill>
                <a:schemeClr val="bg1"/>
              </a:solidFill>
            </a:rPr>
            <a:t>en</a:t>
          </a:r>
          <a:r>
            <a:rPr lang="en-US" b="0" i="0" dirty="0">
              <a:solidFill>
                <a:schemeClr val="bg1"/>
              </a:solidFill>
            </a:rPr>
            <a:t> </a:t>
          </a:r>
          <a:r>
            <a:rPr lang="en-US" b="0" i="0" dirty="0" err="1">
              <a:solidFill>
                <a:schemeClr val="bg1"/>
              </a:solidFill>
            </a:rPr>
            <a:t>Haïti</a:t>
          </a:r>
          <a:r>
            <a:rPr lang="en-US" b="0" i="0" dirty="0">
              <a:solidFill>
                <a:schemeClr val="bg1"/>
              </a:solidFill>
            </a:rPr>
            <a:t>, </a:t>
          </a:r>
          <a:r>
            <a:rPr lang="en-US" b="0" i="0" dirty="0" err="1">
              <a:solidFill>
                <a:schemeClr val="bg1"/>
              </a:solidFill>
            </a:rPr>
            <a:t>amplifié</a:t>
          </a:r>
          <a:r>
            <a:rPr lang="en-US" b="0" i="0" dirty="0">
              <a:solidFill>
                <a:schemeClr val="bg1"/>
              </a:solidFill>
            </a:rPr>
            <a:t> par les crises </a:t>
          </a:r>
          <a:r>
            <a:rPr lang="en-US" b="0" i="0" dirty="0" err="1">
              <a:solidFill>
                <a:schemeClr val="bg1"/>
              </a:solidFill>
            </a:rPr>
            <a:t>climatiques</a:t>
          </a:r>
          <a:r>
            <a:rPr lang="en-US" b="0" i="0" dirty="0">
              <a:solidFill>
                <a:schemeClr val="bg1"/>
              </a:solidFill>
            </a:rPr>
            <a:t> et </a:t>
          </a:r>
          <a:r>
            <a:rPr lang="en-US" b="0" i="0" dirty="0" err="1">
              <a:solidFill>
                <a:schemeClr val="bg1"/>
              </a:solidFill>
            </a:rPr>
            <a:t>économiques</a:t>
          </a:r>
          <a:r>
            <a:rPr lang="en-US" b="0" i="0" dirty="0">
              <a:solidFill>
                <a:schemeClr val="bg1"/>
              </a:solidFill>
            </a:rPr>
            <a:t>.</a:t>
          </a:r>
          <a:endParaRPr lang="en-US" dirty="0">
            <a:solidFill>
              <a:schemeClr val="bg1"/>
            </a:solidFill>
          </a:endParaRPr>
        </a:p>
      </dgm:t>
    </dgm:pt>
    <dgm:pt modelId="{69ECB913-0FCA-49AC-83F0-B47F93FB010E}" type="parTrans" cxnId="{00399A42-6D55-4F56-A9E5-52DF6BD59CBE}">
      <dgm:prSet/>
      <dgm:spPr/>
      <dgm:t>
        <a:bodyPr/>
        <a:lstStyle/>
        <a:p>
          <a:endParaRPr lang="en-US"/>
        </a:p>
      </dgm:t>
    </dgm:pt>
    <dgm:pt modelId="{AD60F691-8A42-476B-8F0C-D2F7FFC24789}" type="sibTrans" cxnId="{00399A42-6D55-4F56-A9E5-52DF6BD59CBE}">
      <dgm:prSet/>
      <dgm:spPr/>
      <dgm:t>
        <a:bodyPr/>
        <a:lstStyle/>
        <a:p>
          <a:endParaRPr lang="en-US"/>
        </a:p>
      </dgm:t>
    </dgm:pt>
    <dgm:pt modelId="{4392A65C-9D15-4F8B-841D-8A553545BFEB}">
      <dgm:prSet/>
      <dgm:spPr/>
      <dgm:t>
        <a:bodyPr/>
        <a:lstStyle/>
        <a:p>
          <a:pPr>
            <a:lnSpc>
              <a:spcPct val="100000"/>
            </a:lnSpc>
          </a:pPr>
          <a:r>
            <a:rPr lang="en-US" b="0" i="0" dirty="0">
              <a:solidFill>
                <a:schemeClr val="bg1"/>
              </a:solidFill>
            </a:rPr>
            <a:t>Ce </a:t>
          </a:r>
          <a:r>
            <a:rPr lang="en-US" b="0" i="0" dirty="0" err="1">
              <a:solidFill>
                <a:schemeClr val="bg1"/>
              </a:solidFill>
            </a:rPr>
            <a:t>projet</a:t>
          </a:r>
          <a:r>
            <a:rPr lang="en-US" b="0" i="0" dirty="0">
              <a:solidFill>
                <a:schemeClr val="bg1"/>
              </a:solidFill>
            </a:rPr>
            <a:t> </a:t>
          </a:r>
          <a:r>
            <a:rPr lang="en-US" b="0" i="0" dirty="0" err="1">
              <a:solidFill>
                <a:schemeClr val="bg1"/>
              </a:solidFill>
            </a:rPr>
            <a:t>utilise</a:t>
          </a:r>
          <a:r>
            <a:rPr lang="en-US" b="0" i="0" dirty="0">
              <a:solidFill>
                <a:schemeClr val="bg1"/>
              </a:solidFill>
            </a:rPr>
            <a:t> les données JMR et IPC pour </a:t>
          </a:r>
          <a:r>
            <a:rPr lang="en-US" b="0" i="0" dirty="0" err="1">
              <a:solidFill>
                <a:schemeClr val="bg1"/>
              </a:solidFill>
            </a:rPr>
            <a:t>construire</a:t>
          </a:r>
          <a:r>
            <a:rPr lang="en-US" b="0" i="0" dirty="0">
              <a:solidFill>
                <a:schemeClr val="bg1"/>
              </a:solidFill>
            </a:rPr>
            <a:t> un </a:t>
          </a:r>
          <a:r>
            <a:rPr lang="en-US" b="0" i="0" dirty="0" err="1">
              <a:solidFill>
                <a:schemeClr val="bg1"/>
              </a:solidFill>
            </a:rPr>
            <a:t>modèle</a:t>
          </a:r>
          <a:r>
            <a:rPr lang="en-US" b="0" i="0" dirty="0">
              <a:solidFill>
                <a:schemeClr val="bg1"/>
              </a:solidFill>
            </a:rPr>
            <a:t> </a:t>
          </a:r>
          <a:r>
            <a:rPr lang="en-US" b="0" i="0" dirty="0" err="1">
              <a:solidFill>
                <a:schemeClr val="bg1"/>
              </a:solidFill>
            </a:rPr>
            <a:t>supervisé</a:t>
          </a:r>
          <a:r>
            <a:rPr lang="en-US" b="0" i="0" dirty="0">
              <a:solidFill>
                <a:schemeClr val="bg1"/>
              </a:solidFill>
            </a:rPr>
            <a:t> </a:t>
          </a:r>
          <a:r>
            <a:rPr lang="en-US" b="0" i="0" dirty="0" err="1">
              <a:solidFill>
                <a:schemeClr val="bg1"/>
              </a:solidFill>
            </a:rPr>
            <a:t>permettant</a:t>
          </a:r>
          <a:r>
            <a:rPr lang="en-US" b="0" i="0" dirty="0">
              <a:solidFill>
                <a:schemeClr val="bg1"/>
              </a:solidFill>
            </a:rPr>
            <a:t> de </a:t>
          </a:r>
          <a:r>
            <a:rPr lang="en-US" b="0" i="0" dirty="0" err="1">
              <a:solidFill>
                <a:schemeClr val="bg1"/>
              </a:solidFill>
            </a:rPr>
            <a:t>détecter</a:t>
          </a:r>
          <a:r>
            <a:rPr lang="en-US" b="0" i="0" dirty="0">
              <a:solidFill>
                <a:schemeClr val="bg1"/>
              </a:solidFill>
            </a:rPr>
            <a:t> les zones à haut </a:t>
          </a:r>
          <a:r>
            <a:rPr lang="en-US" b="0" i="0" dirty="0" err="1">
              <a:solidFill>
                <a:schemeClr val="bg1"/>
              </a:solidFill>
            </a:rPr>
            <a:t>risque</a:t>
          </a:r>
          <a:r>
            <a:rPr lang="en-US" b="0" i="0" dirty="0">
              <a:solidFill>
                <a:schemeClr val="bg1"/>
              </a:solidFill>
            </a:rPr>
            <a:t>.</a:t>
          </a:r>
          <a:endParaRPr lang="en-US" dirty="0">
            <a:solidFill>
              <a:schemeClr val="bg1"/>
            </a:solidFill>
          </a:endParaRPr>
        </a:p>
      </dgm:t>
    </dgm:pt>
    <dgm:pt modelId="{E6F17489-B92D-483F-B07D-DFB786B1352F}" type="parTrans" cxnId="{B85580C2-C0D6-40A6-91DD-0B146617EB23}">
      <dgm:prSet/>
      <dgm:spPr/>
      <dgm:t>
        <a:bodyPr/>
        <a:lstStyle/>
        <a:p>
          <a:endParaRPr lang="en-US"/>
        </a:p>
      </dgm:t>
    </dgm:pt>
    <dgm:pt modelId="{65E3371D-B294-42DC-A2FB-283534796BAD}" type="sibTrans" cxnId="{B85580C2-C0D6-40A6-91DD-0B146617EB23}">
      <dgm:prSet/>
      <dgm:spPr/>
      <dgm:t>
        <a:bodyPr/>
        <a:lstStyle/>
        <a:p>
          <a:endParaRPr lang="en-US"/>
        </a:p>
      </dgm:t>
    </dgm:pt>
    <dgm:pt modelId="{8516AF4D-FB60-4238-AA63-D1CF6768D593}">
      <dgm:prSet/>
      <dgm:spPr/>
      <dgm:t>
        <a:bodyPr/>
        <a:lstStyle/>
        <a:p>
          <a:pPr>
            <a:lnSpc>
              <a:spcPct val="100000"/>
            </a:lnSpc>
          </a:pPr>
          <a:r>
            <a:rPr lang="en-US" b="0" i="0" dirty="0">
              <a:solidFill>
                <a:schemeClr val="bg1"/>
              </a:solidFill>
            </a:rPr>
            <a:t>Il vise à </a:t>
          </a:r>
          <a:r>
            <a:rPr lang="en-US" b="0" i="0" dirty="0" err="1">
              <a:solidFill>
                <a:schemeClr val="bg1"/>
              </a:solidFill>
            </a:rPr>
            <a:t>renforcer</a:t>
          </a:r>
          <a:r>
            <a:rPr lang="en-US" b="0" i="0" dirty="0">
              <a:solidFill>
                <a:schemeClr val="bg1"/>
              </a:solidFill>
            </a:rPr>
            <a:t> la </a:t>
          </a:r>
          <a:r>
            <a:rPr lang="en-US" b="0" i="0" dirty="0" err="1">
              <a:solidFill>
                <a:schemeClr val="bg1"/>
              </a:solidFill>
            </a:rPr>
            <a:t>résilience</a:t>
          </a:r>
          <a:r>
            <a:rPr lang="en-US" b="0" i="0" dirty="0">
              <a:solidFill>
                <a:schemeClr val="bg1"/>
              </a:solidFill>
            </a:rPr>
            <a:t> </a:t>
          </a:r>
          <a:r>
            <a:rPr lang="en-US" b="0" i="0" dirty="0" err="1">
              <a:solidFill>
                <a:schemeClr val="bg1"/>
              </a:solidFill>
            </a:rPr>
            <a:t>alimentaire</a:t>
          </a:r>
          <a:r>
            <a:rPr lang="en-US" b="0" i="0" dirty="0">
              <a:solidFill>
                <a:schemeClr val="bg1"/>
              </a:solidFill>
            </a:rPr>
            <a:t> et la planification </a:t>
          </a:r>
          <a:r>
            <a:rPr lang="en-US" b="0" i="0" dirty="0" err="1">
              <a:solidFill>
                <a:schemeClr val="bg1"/>
              </a:solidFill>
            </a:rPr>
            <a:t>humanitaire</a:t>
          </a:r>
          <a:r>
            <a:rPr lang="en-US" b="0" i="0" dirty="0">
              <a:solidFill>
                <a:schemeClr val="bg1"/>
              </a:solidFill>
            </a:rPr>
            <a:t>.</a:t>
          </a:r>
          <a:endParaRPr lang="en-US" dirty="0">
            <a:solidFill>
              <a:schemeClr val="bg1"/>
            </a:solidFill>
          </a:endParaRPr>
        </a:p>
      </dgm:t>
    </dgm:pt>
    <dgm:pt modelId="{33918C69-6451-4FB7-ADDA-E5BCBD1BFFDC}" type="parTrans" cxnId="{70D86D2A-464E-4E4E-B76F-FC974E56F041}">
      <dgm:prSet/>
      <dgm:spPr/>
      <dgm:t>
        <a:bodyPr/>
        <a:lstStyle/>
        <a:p>
          <a:endParaRPr lang="en-US"/>
        </a:p>
      </dgm:t>
    </dgm:pt>
    <dgm:pt modelId="{6E904085-CCE3-4E77-A843-68D21AAFF578}" type="sibTrans" cxnId="{70D86D2A-464E-4E4E-B76F-FC974E56F041}">
      <dgm:prSet/>
      <dgm:spPr/>
      <dgm:t>
        <a:bodyPr/>
        <a:lstStyle/>
        <a:p>
          <a:endParaRPr lang="en-US"/>
        </a:p>
      </dgm:t>
    </dgm:pt>
    <dgm:pt modelId="{A4421127-8D00-4AB2-B3D5-9EDF8FCAF955}" type="pres">
      <dgm:prSet presAssocID="{503F48E6-1619-4044-84E2-6B498042D65E}" presName="root" presStyleCnt="0">
        <dgm:presLayoutVars>
          <dgm:dir/>
          <dgm:resizeHandles val="exact"/>
        </dgm:presLayoutVars>
      </dgm:prSet>
      <dgm:spPr/>
    </dgm:pt>
    <dgm:pt modelId="{0508F25A-CE1F-4125-91A6-741DF579F4BB}" type="pres">
      <dgm:prSet presAssocID="{7030AB83-2588-4E4D-B0CC-60ADB14113CA}" presName="compNode" presStyleCnt="0"/>
      <dgm:spPr/>
    </dgm:pt>
    <dgm:pt modelId="{FE8497F4-2D33-4F44-8064-C5C734A0DDD4}" type="pres">
      <dgm:prSet presAssocID="{7030AB83-2588-4E4D-B0CC-60ADB14113CA}" presName="bgRect" presStyleLbl="bgShp" presStyleIdx="0" presStyleCnt="3"/>
      <dgm:spPr/>
    </dgm:pt>
    <dgm:pt modelId="{37984EBA-9BB0-4DB0-B5D6-A2C422DC4971}" type="pres">
      <dgm:prSet presAssocID="{7030AB83-2588-4E4D-B0CC-60ADB14113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vertissement"/>
        </a:ext>
      </dgm:extLst>
    </dgm:pt>
    <dgm:pt modelId="{C09F4FBD-DC5F-45A9-B9F0-B67F97F2DA95}" type="pres">
      <dgm:prSet presAssocID="{7030AB83-2588-4E4D-B0CC-60ADB14113CA}" presName="spaceRect" presStyleCnt="0"/>
      <dgm:spPr/>
    </dgm:pt>
    <dgm:pt modelId="{291CD580-A7FB-497F-B247-E28F91376581}" type="pres">
      <dgm:prSet presAssocID="{7030AB83-2588-4E4D-B0CC-60ADB14113CA}" presName="parTx" presStyleLbl="revTx" presStyleIdx="0" presStyleCnt="3">
        <dgm:presLayoutVars>
          <dgm:chMax val="0"/>
          <dgm:chPref val="0"/>
        </dgm:presLayoutVars>
      </dgm:prSet>
      <dgm:spPr/>
    </dgm:pt>
    <dgm:pt modelId="{479D683A-D6A1-4929-AD2E-46364215E811}" type="pres">
      <dgm:prSet presAssocID="{AD60F691-8A42-476B-8F0C-D2F7FFC24789}" presName="sibTrans" presStyleCnt="0"/>
      <dgm:spPr/>
    </dgm:pt>
    <dgm:pt modelId="{8F7924C6-D8BE-4E92-8DE4-5E14A69AB10B}" type="pres">
      <dgm:prSet presAssocID="{4392A65C-9D15-4F8B-841D-8A553545BFEB}" presName="compNode" presStyleCnt="0"/>
      <dgm:spPr/>
    </dgm:pt>
    <dgm:pt modelId="{9D84F565-D873-404A-920A-7585E1D75DE8}" type="pres">
      <dgm:prSet presAssocID="{4392A65C-9D15-4F8B-841D-8A553545BFEB}" presName="bgRect" presStyleLbl="bgShp" presStyleIdx="1" presStyleCnt="3"/>
      <dgm:spPr/>
    </dgm:pt>
    <dgm:pt modelId="{FEDF94E2-E145-4180-BF1C-9F18DF592C3A}" type="pres">
      <dgm:prSet presAssocID="{4392A65C-9D15-4F8B-841D-8A553545BF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ngrenages"/>
        </a:ext>
      </dgm:extLst>
    </dgm:pt>
    <dgm:pt modelId="{4A3DBF45-D406-4799-823B-2F975424E34D}" type="pres">
      <dgm:prSet presAssocID="{4392A65C-9D15-4F8B-841D-8A553545BFEB}" presName="spaceRect" presStyleCnt="0"/>
      <dgm:spPr/>
    </dgm:pt>
    <dgm:pt modelId="{B8C92C85-3965-438C-8FF9-4CF422EF7A4B}" type="pres">
      <dgm:prSet presAssocID="{4392A65C-9D15-4F8B-841D-8A553545BFEB}" presName="parTx" presStyleLbl="revTx" presStyleIdx="1" presStyleCnt="3">
        <dgm:presLayoutVars>
          <dgm:chMax val="0"/>
          <dgm:chPref val="0"/>
        </dgm:presLayoutVars>
      </dgm:prSet>
      <dgm:spPr/>
    </dgm:pt>
    <dgm:pt modelId="{74ACC63C-6120-4CEA-992A-B6020A0157ED}" type="pres">
      <dgm:prSet presAssocID="{65E3371D-B294-42DC-A2FB-283534796BAD}" presName="sibTrans" presStyleCnt="0"/>
      <dgm:spPr/>
    </dgm:pt>
    <dgm:pt modelId="{7D1ED443-A804-4321-B681-3E9EA83CB061}" type="pres">
      <dgm:prSet presAssocID="{8516AF4D-FB60-4238-AA63-D1CF6768D593}" presName="compNode" presStyleCnt="0"/>
      <dgm:spPr/>
    </dgm:pt>
    <dgm:pt modelId="{1CB6A41A-89F1-482C-9AF4-D3DC7E56BCDD}" type="pres">
      <dgm:prSet presAssocID="{8516AF4D-FB60-4238-AA63-D1CF6768D593}" presName="bgRect" presStyleLbl="bgShp" presStyleIdx="2" presStyleCnt="3"/>
      <dgm:spPr/>
    </dgm:pt>
    <dgm:pt modelId="{4208C5D9-F163-4B98-B876-19D8E8A43282}" type="pres">
      <dgm:prSet presAssocID="{8516AF4D-FB60-4238-AA63-D1CF6768D5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e"/>
        </a:ext>
      </dgm:extLst>
    </dgm:pt>
    <dgm:pt modelId="{967699C5-B921-4AD6-8E29-88702B58FE5E}" type="pres">
      <dgm:prSet presAssocID="{8516AF4D-FB60-4238-AA63-D1CF6768D593}" presName="spaceRect" presStyleCnt="0"/>
      <dgm:spPr/>
    </dgm:pt>
    <dgm:pt modelId="{7FC1A3D5-3593-45A3-BB37-61337CEB75F0}" type="pres">
      <dgm:prSet presAssocID="{8516AF4D-FB60-4238-AA63-D1CF6768D593}" presName="parTx" presStyleLbl="revTx" presStyleIdx="2" presStyleCnt="3">
        <dgm:presLayoutVars>
          <dgm:chMax val="0"/>
          <dgm:chPref val="0"/>
        </dgm:presLayoutVars>
      </dgm:prSet>
      <dgm:spPr/>
    </dgm:pt>
  </dgm:ptLst>
  <dgm:cxnLst>
    <dgm:cxn modelId="{74EB1325-E1A5-47BF-B694-3C1E5C111BCF}" type="presOf" srcId="{4392A65C-9D15-4F8B-841D-8A553545BFEB}" destId="{B8C92C85-3965-438C-8FF9-4CF422EF7A4B}" srcOrd="0" destOrd="0" presId="urn:microsoft.com/office/officeart/2018/2/layout/IconVerticalSolidList"/>
    <dgm:cxn modelId="{1853AD27-B8C4-4AFF-9930-9053B6F05704}" type="presOf" srcId="{8516AF4D-FB60-4238-AA63-D1CF6768D593}" destId="{7FC1A3D5-3593-45A3-BB37-61337CEB75F0}" srcOrd="0" destOrd="0" presId="urn:microsoft.com/office/officeart/2018/2/layout/IconVerticalSolidList"/>
    <dgm:cxn modelId="{70D86D2A-464E-4E4E-B76F-FC974E56F041}" srcId="{503F48E6-1619-4044-84E2-6B498042D65E}" destId="{8516AF4D-FB60-4238-AA63-D1CF6768D593}" srcOrd="2" destOrd="0" parTransId="{33918C69-6451-4FB7-ADDA-E5BCBD1BFFDC}" sibTransId="{6E904085-CCE3-4E77-A843-68D21AAFF578}"/>
    <dgm:cxn modelId="{00399A42-6D55-4F56-A9E5-52DF6BD59CBE}" srcId="{503F48E6-1619-4044-84E2-6B498042D65E}" destId="{7030AB83-2588-4E4D-B0CC-60ADB14113CA}" srcOrd="0" destOrd="0" parTransId="{69ECB913-0FCA-49AC-83F0-B47F93FB010E}" sibTransId="{AD60F691-8A42-476B-8F0C-D2F7FFC24789}"/>
    <dgm:cxn modelId="{8E24D481-B8D8-4E3D-89BD-5F8085143CE8}" type="presOf" srcId="{503F48E6-1619-4044-84E2-6B498042D65E}" destId="{A4421127-8D00-4AB2-B3D5-9EDF8FCAF955}" srcOrd="0" destOrd="0" presId="urn:microsoft.com/office/officeart/2018/2/layout/IconVerticalSolidList"/>
    <dgm:cxn modelId="{B85580C2-C0D6-40A6-91DD-0B146617EB23}" srcId="{503F48E6-1619-4044-84E2-6B498042D65E}" destId="{4392A65C-9D15-4F8B-841D-8A553545BFEB}" srcOrd="1" destOrd="0" parTransId="{E6F17489-B92D-483F-B07D-DFB786B1352F}" sibTransId="{65E3371D-B294-42DC-A2FB-283534796BAD}"/>
    <dgm:cxn modelId="{D403D9E2-B03B-4B6E-8BC8-7F4B7091833E}" type="presOf" srcId="{7030AB83-2588-4E4D-B0CC-60ADB14113CA}" destId="{291CD580-A7FB-497F-B247-E28F91376581}" srcOrd="0" destOrd="0" presId="urn:microsoft.com/office/officeart/2018/2/layout/IconVerticalSolidList"/>
    <dgm:cxn modelId="{F5E5208B-5046-4DB4-BAD6-1FA0B091DAA6}" type="presParOf" srcId="{A4421127-8D00-4AB2-B3D5-9EDF8FCAF955}" destId="{0508F25A-CE1F-4125-91A6-741DF579F4BB}" srcOrd="0" destOrd="0" presId="urn:microsoft.com/office/officeart/2018/2/layout/IconVerticalSolidList"/>
    <dgm:cxn modelId="{86DFF665-8BA3-4577-B922-EE546ACF2EFE}" type="presParOf" srcId="{0508F25A-CE1F-4125-91A6-741DF579F4BB}" destId="{FE8497F4-2D33-4F44-8064-C5C734A0DDD4}" srcOrd="0" destOrd="0" presId="urn:microsoft.com/office/officeart/2018/2/layout/IconVerticalSolidList"/>
    <dgm:cxn modelId="{D9AB6711-2E15-4CF8-B481-DB80A06FE4DE}" type="presParOf" srcId="{0508F25A-CE1F-4125-91A6-741DF579F4BB}" destId="{37984EBA-9BB0-4DB0-B5D6-A2C422DC4971}" srcOrd="1" destOrd="0" presId="urn:microsoft.com/office/officeart/2018/2/layout/IconVerticalSolidList"/>
    <dgm:cxn modelId="{DB768DDA-6006-4F70-8646-C1DAD2B9ABBF}" type="presParOf" srcId="{0508F25A-CE1F-4125-91A6-741DF579F4BB}" destId="{C09F4FBD-DC5F-45A9-B9F0-B67F97F2DA95}" srcOrd="2" destOrd="0" presId="urn:microsoft.com/office/officeart/2018/2/layout/IconVerticalSolidList"/>
    <dgm:cxn modelId="{55C8DCC5-97C4-49CA-914E-A4F94C44D57A}" type="presParOf" srcId="{0508F25A-CE1F-4125-91A6-741DF579F4BB}" destId="{291CD580-A7FB-497F-B247-E28F91376581}" srcOrd="3" destOrd="0" presId="urn:microsoft.com/office/officeart/2018/2/layout/IconVerticalSolidList"/>
    <dgm:cxn modelId="{834B439C-5DF2-4160-B10D-8B8A3D899844}" type="presParOf" srcId="{A4421127-8D00-4AB2-B3D5-9EDF8FCAF955}" destId="{479D683A-D6A1-4929-AD2E-46364215E811}" srcOrd="1" destOrd="0" presId="urn:microsoft.com/office/officeart/2018/2/layout/IconVerticalSolidList"/>
    <dgm:cxn modelId="{1F7177FC-902A-4713-8490-59497D8FA14D}" type="presParOf" srcId="{A4421127-8D00-4AB2-B3D5-9EDF8FCAF955}" destId="{8F7924C6-D8BE-4E92-8DE4-5E14A69AB10B}" srcOrd="2" destOrd="0" presId="urn:microsoft.com/office/officeart/2018/2/layout/IconVerticalSolidList"/>
    <dgm:cxn modelId="{A6552B39-25B2-4123-B7FA-387479156009}" type="presParOf" srcId="{8F7924C6-D8BE-4E92-8DE4-5E14A69AB10B}" destId="{9D84F565-D873-404A-920A-7585E1D75DE8}" srcOrd="0" destOrd="0" presId="urn:microsoft.com/office/officeart/2018/2/layout/IconVerticalSolidList"/>
    <dgm:cxn modelId="{3EAFFEA1-809D-41A3-A710-5A6705B15124}" type="presParOf" srcId="{8F7924C6-D8BE-4E92-8DE4-5E14A69AB10B}" destId="{FEDF94E2-E145-4180-BF1C-9F18DF592C3A}" srcOrd="1" destOrd="0" presId="urn:microsoft.com/office/officeart/2018/2/layout/IconVerticalSolidList"/>
    <dgm:cxn modelId="{C6D61323-8B09-47A0-8090-AAC8427FD34E}" type="presParOf" srcId="{8F7924C6-D8BE-4E92-8DE4-5E14A69AB10B}" destId="{4A3DBF45-D406-4799-823B-2F975424E34D}" srcOrd="2" destOrd="0" presId="urn:microsoft.com/office/officeart/2018/2/layout/IconVerticalSolidList"/>
    <dgm:cxn modelId="{8372D24F-D199-4405-8161-04D85E73300F}" type="presParOf" srcId="{8F7924C6-D8BE-4E92-8DE4-5E14A69AB10B}" destId="{B8C92C85-3965-438C-8FF9-4CF422EF7A4B}" srcOrd="3" destOrd="0" presId="urn:microsoft.com/office/officeart/2018/2/layout/IconVerticalSolidList"/>
    <dgm:cxn modelId="{525617A6-61C0-476D-9D6D-ED2BF8CB2038}" type="presParOf" srcId="{A4421127-8D00-4AB2-B3D5-9EDF8FCAF955}" destId="{74ACC63C-6120-4CEA-992A-B6020A0157ED}" srcOrd="3" destOrd="0" presId="urn:microsoft.com/office/officeart/2018/2/layout/IconVerticalSolidList"/>
    <dgm:cxn modelId="{6A508388-F941-4CF8-A6F3-DBE36DF2D0BF}" type="presParOf" srcId="{A4421127-8D00-4AB2-B3D5-9EDF8FCAF955}" destId="{7D1ED443-A804-4321-B681-3E9EA83CB061}" srcOrd="4" destOrd="0" presId="urn:microsoft.com/office/officeart/2018/2/layout/IconVerticalSolidList"/>
    <dgm:cxn modelId="{1665769E-1FBE-4D68-976F-4DCA9FA23E3F}" type="presParOf" srcId="{7D1ED443-A804-4321-B681-3E9EA83CB061}" destId="{1CB6A41A-89F1-482C-9AF4-D3DC7E56BCDD}" srcOrd="0" destOrd="0" presId="urn:microsoft.com/office/officeart/2018/2/layout/IconVerticalSolidList"/>
    <dgm:cxn modelId="{B1CB559F-FF77-4D76-8491-2BAA750F925C}" type="presParOf" srcId="{7D1ED443-A804-4321-B681-3E9EA83CB061}" destId="{4208C5D9-F163-4B98-B876-19D8E8A43282}" srcOrd="1" destOrd="0" presId="urn:microsoft.com/office/officeart/2018/2/layout/IconVerticalSolidList"/>
    <dgm:cxn modelId="{B82CC371-E219-4271-B5DA-6BA912A24735}" type="presParOf" srcId="{7D1ED443-A804-4321-B681-3E9EA83CB061}" destId="{967699C5-B921-4AD6-8E29-88702B58FE5E}" srcOrd="2" destOrd="0" presId="urn:microsoft.com/office/officeart/2018/2/layout/IconVerticalSolidList"/>
    <dgm:cxn modelId="{0B5AF348-E819-456A-91A2-62C1989D161F}" type="presParOf" srcId="{7D1ED443-A804-4321-B681-3E9EA83CB061}" destId="{7FC1A3D5-3593-45A3-BB37-61337CEB75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294DD2-5AD0-4457-A974-DD76DA2919D1}"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0099B78F-88AA-453F-BF5F-3629D19B7FF7}">
      <dgm:prSet/>
      <dgm:spPr/>
      <dgm:t>
        <a:bodyPr/>
        <a:lstStyle/>
        <a:p>
          <a:r>
            <a:rPr lang="fr-FR" b="0" i="0"/>
            <a:t>La sécurité alimentaire en Haïti résulte d’un équilibre fragile entre </a:t>
          </a:r>
          <a:r>
            <a:rPr lang="fr-FR" b="1" i="0"/>
            <a:t>le climat, l’économie et la logistique</a:t>
          </a:r>
          <a:r>
            <a:rPr lang="fr-FR" b="0" i="0"/>
            <a:t>.</a:t>
          </a:r>
          <a:endParaRPr lang="en-US"/>
        </a:p>
      </dgm:t>
    </dgm:pt>
    <dgm:pt modelId="{B3886DB9-DDC1-4DAA-9DF6-62771F96133F}" type="parTrans" cxnId="{C6662ABE-FC4E-4AF7-BD59-F9657E7518F3}">
      <dgm:prSet/>
      <dgm:spPr/>
      <dgm:t>
        <a:bodyPr/>
        <a:lstStyle/>
        <a:p>
          <a:endParaRPr lang="en-US"/>
        </a:p>
      </dgm:t>
    </dgm:pt>
    <dgm:pt modelId="{3B770C09-A4AE-4FFB-AEE9-63FF05761A94}" type="sibTrans" cxnId="{C6662ABE-FC4E-4AF7-BD59-F9657E7518F3}">
      <dgm:prSet/>
      <dgm:spPr/>
      <dgm:t>
        <a:bodyPr/>
        <a:lstStyle/>
        <a:p>
          <a:endParaRPr lang="en-US"/>
        </a:p>
      </dgm:t>
    </dgm:pt>
    <dgm:pt modelId="{079F17EA-B015-4964-B2B5-EC74732CCDAA}">
      <dgm:prSet/>
      <dgm:spPr/>
      <dgm:t>
        <a:bodyPr/>
        <a:lstStyle/>
        <a:p>
          <a:r>
            <a:rPr lang="fr-FR" b="0" i="0"/>
            <a:t>Les départements les plus arrosés, comme le Sud et la Grand’Anse, ne sont pas épargnés : les </a:t>
          </a:r>
          <a:r>
            <a:rPr lang="fr-FR" b="1" i="0"/>
            <a:t>inondations, l’enclavement et le désordre des marchés</a:t>
          </a:r>
          <a:r>
            <a:rPr lang="fr-FR" b="0" i="0"/>
            <a:t> effacent les avantages climatiques.</a:t>
          </a:r>
          <a:endParaRPr lang="en-US"/>
        </a:p>
      </dgm:t>
    </dgm:pt>
    <dgm:pt modelId="{940A5E58-4224-410D-9F97-81C2807247FC}" type="parTrans" cxnId="{C43963B8-9CD8-47D2-B9B9-0FD33AFAC1BE}">
      <dgm:prSet/>
      <dgm:spPr/>
      <dgm:t>
        <a:bodyPr/>
        <a:lstStyle/>
        <a:p>
          <a:endParaRPr lang="en-US"/>
        </a:p>
      </dgm:t>
    </dgm:pt>
    <dgm:pt modelId="{D5F5B9C1-D394-42EF-B4FA-05D236DF8A70}" type="sibTrans" cxnId="{C43963B8-9CD8-47D2-B9B9-0FD33AFAC1BE}">
      <dgm:prSet/>
      <dgm:spPr/>
      <dgm:t>
        <a:bodyPr/>
        <a:lstStyle/>
        <a:p>
          <a:endParaRPr lang="en-US"/>
        </a:p>
      </dgm:t>
    </dgm:pt>
    <dgm:pt modelId="{EEDB78C0-2DE2-42F9-8040-3C49207638F5}">
      <dgm:prSet/>
      <dgm:spPr/>
      <dgm:t>
        <a:bodyPr/>
        <a:lstStyle/>
        <a:p>
          <a:r>
            <a:rPr lang="fr-FR" b="0" i="0"/>
            <a:t>Le passage du </a:t>
          </a:r>
          <a:r>
            <a:rPr lang="fr-FR" b="1" i="0"/>
            <a:t>cyclone Melissa</a:t>
          </a:r>
          <a:r>
            <a:rPr lang="fr-FR" b="0" i="0"/>
            <a:t> a révélé la vulnérabilité du pays : routes détruites, ponts effondrés et récoltes perdues.</a:t>
          </a:r>
          <a:br>
            <a:rPr lang="fr-FR" b="0" i="0"/>
          </a:br>
          <a:r>
            <a:rPr lang="fr-FR" b="0" i="0"/>
            <a:t>Dans les zones urbaines, notamment </a:t>
          </a:r>
          <a:r>
            <a:rPr lang="fr-FR" b="1" i="0"/>
            <a:t>Port-au-Prince</a:t>
          </a:r>
          <a:r>
            <a:rPr lang="fr-FR" b="0" i="0"/>
            <a:t>, la faim découle surtout de </a:t>
          </a:r>
          <a:r>
            <a:rPr lang="fr-FR" b="1" i="0"/>
            <a:t>l’insécurité et du coût de la vie</a:t>
          </a:r>
          <a:r>
            <a:rPr lang="fr-FR" b="0" i="0"/>
            <a:t>.</a:t>
          </a:r>
          <a:endParaRPr lang="en-US"/>
        </a:p>
      </dgm:t>
    </dgm:pt>
    <dgm:pt modelId="{B94C786F-6D5B-49C6-9365-EF7D355D285D}" type="parTrans" cxnId="{8BF24B80-BE7B-49B6-BAAC-708580952FA0}">
      <dgm:prSet/>
      <dgm:spPr/>
      <dgm:t>
        <a:bodyPr/>
        <a:lstStyle/>
        <a:p>
          <a:endParaRPr lang="en-US"/>
        </a:p>
      </dgm:t>
    </dgm:pt>
    <dgm:pt modelId="{CF1141F6-1A8A-42A1-9C52-DDC37B33E06A}" type="sibTrans" cxnId="{8BF24B80-BE7B-49B6-BAAC-708580952FA0}">
      <dgm:prSet/>
      <dgm:spPr/>
      <dgm:t>
        <a:bodyPr/>
        <a:lstStyle/>
        <a:p>
          <a:endParaRPr lang="en-US"/>
        </a:p>
      </dgm:t>
    </dgm:pt>
    <dgm:pt modelId="{85FD55F4-6494-44F4-9A9B-24D450E19C6F}">
      <dgm:prSet/>
      <dgm:spPr/>
      <dgm:t>
        <a:bodyPr/>
        <a:lstStyle/>
        <a:p>
          <a:r>
            <a:rPr lang="fr-FR" b="0" i="0" dirty="0"/>
            <a:t>Les </a:t>
          </a:r>
          <a:r>
            <a:rPr lang="fr-FR" b="1" i="0" dirty="0"/>
            <a:t>gangs armés</a:t>
          </a:r>
          <a:r>
            <a:rPr lang="fr-FR" b="0" i="0" dirty="0"/>
            <a:t> bloquent les routes et isolent les producteurs, empêchant la nourriture d’arriver jusqu’aux consommateurs.</a:t>
          </a:r>
          <a:endParaRPr lang="en-US" dirty="0"/>
        </a:p>
      </dgm:t>
    </dgm:pt>
    <dgm:pt modelId="{22182DBC-354B-46CC-AF27-EB2BE2BE9511}" type="parTrans" cxnId="{B0EE9CB7-91DB-4B91-9156-CE4B8811807B}">
      <dgm:prSet/>
      <dgm:spPr/>
      <dgm:t>
        <a:bodyPr/>
        <a:lstStyle/>
        <a:p>
          <a:endParaRPr lang="en-US"/>
        </a:p>
      </dgm:t>
    </dgm:pt>
    <dgm:pt modelId="{EA88EA0D-A168-4384-9F8B-FF13E28B7C4F}" type="sibTrans" cxnId="{B0EE9CB7-91DB-4B91-9156-CE4B8811807B}">
      <dgm:prSet/>
      <dgm:spPr/>
      <dgm:t>
        <a:bodyPr/>
        <a:lstStyle/>
        <a:p>
          <a:endParaRPr lang="en-US"/>
        </a:p>
      </dgm:t>
    </dgm:pt>
    <dgm:pt modelId="{338012D4-81A2-415F-907C-C614D7EDE3BC}" type="pres">
      <dgm:prSet presAssocID="{62294DD2-5AD0-4457-A974-DD76DA2919D1}" presName="Name0" presStyleCnt="0">
        <dgm:presLayoutVars>
          <dgm:dir/>
          <dgm:animLvl val="lvl"/>
          <dgm:resizeHandles val="exact"/>
        </dgm:presLayoutVars>
      </dgm:prSet>
      <dgm:spPr/>
    </dgm:pt>
    <dgm:pt modelId="{B201094B-758B-46C0-8D35-620D6E0F1163}" type="pres">
      <dgm:prSet presAssocID="{85FD55F4-6494-44F4-9A9B-24D450E19C6F}" presName="boxAndChildren" presStyleCnt="0"/>
      <dgm:spPr/>
    </dgm:pt>
    <dgm:pt modelId="{F4601CD7-B520-4B2D-B2DF-C1D933B570EF}" type="pres">
      <dgm:prSet presAssocID="{85FD55F4-6494-44F4-9A9B-24D450E19C6F}" presName="parentTextBox" presStyleLbl="node1" presStyleIdx="0" presStyleCnt="4"/>
      <dgm:spPr/>
    </dgm:pt>
    <dgm:pt modelId="{8E60396F-FA19-4650-94AE-A37F1840E8BC}" type="pres">
      <dgm:prSet presAssocID="{CF1141F6-1A8A-42A1-9C52-DDC37B33E06A}" presName="sp" presStyleCnt="0"/>
      <dgm:spPr/>
    </dgm:pt>
    <dgm:pt modelId="{B863A549-C75A-4E31-8949-4FDE824DF210}" type="pres">
      <dgm:prSet presAssocID="{EEDB78C0-2DE2-42F9-8040-3C49207638F5}" presName="arrowAndChildren" presStyleCnt="0"/>
      <dgm:spPr/>
    </dgm:pt>
    <dgm:pt modelId="{311B364C-308A-4639-A1F7-EB09967514B8}" type="pres">
      <dgm:prSet presAssocID="{EEDB78C0-2DE2-42F9-8040-3C49207638F5}" presName="parentTextArrow" presStyleLbl="node1" presStyleIdx="1" presStyleCnt="4"/>
      <dgm:spPr/>
    </dgm:pt>
    <dgm:pt modelId="{F0C7C2DE-1D0A-41D9-8355-81B112BA299C}" type="pres">
      <dgm:prSet presAssocID="{D5F5B9C1-D394-42EF-B4FA-05D236DF8A70}" presName="sp" presStyleCnt="0"/>
      <dgm:spPr/>
    </dgm:pt>
    <dgm:pt modelId="{61E46436-79CD-4F52-9DFE-8B288088D41C}" type="pres">
      <dgm:prSet presAssocID="{079F17EA-B015-4964-B2B5-EC74732CCDAA}" presName="arrowAndChildren" presStyleCnt="0"/>
      <dgm:spPr/>
    </dgm:pt>
    <dgm:pt modelId="{9E5C5636-094B-40C3-9D6A-EE7D7A04D45B}" type="pres">
      <dgm:prSet presAssocID="{079F17EA-B015-4964-B2B5-EC74732CCDAA}" presName="parentTextArrow" presStyleLbl="node1" presStyleIdx="2" presStyleCnt="4"/>
      <dgm:spPr/>
    </dgm:pt>
    <dgm:pt modelId="{E59F34E7-539E-4646-B9AA-5578AEB8198E}" type="pres">
      <dgm:prSet presAssocID="{3B770C09-A4AE-4FFB-AEE9-63FF05761A94}" presName="sp" presStyleCnt="0"/>
      <dgm:spPr/>
    </dgm:pt>
    <dgm:pt modelId="{C0D46002-2D19-4E67-AD57-350C6EC485C6}" type="pres">
      <dgm:prSet presAssocID="{0099B78F-88AA-453F-BF5F-3629D19B7FF7}" presName="arrowAndChildren" presStyleCnt="0"/>
      <dgm:spPr/>
    </dgm:pt>
    <dgm:pt modelId="{8EBBC34C-ECA3-4EB7-A56B-0383E4C3A467}" type="pres">
      <dgm:prSet presAssocID="{0099B78F-88AA-453F-BF5F-3629D19B7FF7}" presName="parentTextArrow" presStyleLbl="node1" presStyleIdx="3" presStyleCnt="4"/>
      <dgm:spPr/>
    </dgm:pt>
  </dgm:ptLst>
  <dgm:cxnLst>
    <dgm:cxn modelId="{FD3B2262-9CAE-42FF-A842-08DBA5F45541}" type="presOf" srcId="{0099B78F-88AA-453F-BF5F-3629D19B7FF7}" destId="{8EBBC34C-ECA3-4EB7-A56B-0383E4C3A467}" srcOrd="0" destOrd="0" presId="urn:microsoft.com/office/officeart/2005/8/layout/process4"/>
    <dgm:cxn modelId="{89EACB48-3DCF-4974-8A87-5A8A2A335744}" type="presOf" srcId="{85FD55F4-6494-44F4-9A9B-24D450E19C6F}" destId="{F4601CD7-B520-4B2D-B2DF-C1D933B570EF}" srcOrd="0" destOrd="0" presId="urn:microsoft.com/office/officeart/2005/8/layout/process4"/>
    <dgm:cxn modelId="{8BF24B80-BE7B-49B6-BAAC-708580952FA0}" srcId="{62294DD2-5AD0-4457-A974-DD76DA2919D1}" destId="{EEDB78C0-2DE2-42F9-8040-3C49207638F5}" srcOrd="2" destOrd="0" parTransId="{B94C786F-6D5B-49C6-9365-EF7D355D285D}" sibTransId="{CF1141F6-1A8A-42A1-9C52-DDC37B33E06A}"/>
    <dgm:cxn modelId="{8A7DC5A4-99D7-4BF4-945A-AE3A515CDB51}" type="presOf" srcId="{079F17EA-B015-4964-B2B5-EC74732CCDAA}" destId="{9E5C5636-094B-40C3-9D6A-EE7D7A04D45B}" srcOrd="0" destOrd="0" presId="urn:microsoft.com/office/officeart/2005/8/layout/process4"/>
    <dgm:cxn modelId="{B0EE9CB7-91DB-4B91-9156-CE4B8811807B}" srcId="{62294DD2-5AD0-4457-A974-DD76DA2919D1}" destId="{85FD55F4-6494-44F4-9A9B-24D450E19C6F}" srcOrd="3" destOrd="0" parTransId="{22182DBC-354B-46CC-AF27-EB2BE2BE9511}" sibTransId="{EA88EA0D-A168-4384-9F8B-FF13E28B7C4F}"/>
    <dgm:cxn modelId="{C43963B8-9CD8-47D2-B9B9-0FD33AFAC1BE}" srcId="{62294DD2-5AD0-4457-A974-DD76DA2919D1}" destId="{079F17EA-B015-4964-B2B5-EC74732CCDAA}" srcOrd="1" destOrd="0" parTransId="{940A5E58-4224-410D-9F97-81C2807247FC}" sibTransId="{D5F5B9C1-D394-42EF-B4FA-05D236DF8A70}"/>
    <dgm:cxn modelId="{C6662ABE-FC4E-4AF7-BD59-F9657E7518F3}" srcId="{62294DD2-5AD0-4457-A974-DD76DA2919D1}" destId="{0099B78F-88AA-453F-BF5F-3629D19B7FF7}" srcOrd="0" destOrd="0" parTransId="{B3886DB9-DDC1-4DAA-9DF6-62771F96133F}" sibTransId="{3B770C09-A4AE-4FFB-AEE9-63FF05761A94}"/>
    <dgm:cxn modelId="{76E780D2-B231-4BD5-BC9B-8C6FAC2A8991}" type="presOf" srcId="{EEDB78C0-2DE2-42F9-8040-3C49207638F5}" destId="{311B364C-308A-4639-A1F7-EB09967514B8}" srcOrd="0" destOrd="0" presId="urn:microsoft.com/office/officeart/2005/8/layout/process4"/>
    <dgm:cxn modelId="{A92F63E3-E7F6-4C85-B1F1-EC351ACEAA4E}" type="presOf" srcId="{62294DD2-5AD0-4457-A974-DD76DA2919D1}" destId="{338012D4-81A2-415F-907C-C614D7EDE3BC}" srcOrd="0" destOrd="0" presId="urn:microsoft.com/office/officeart/2005/8/layout/process4"/>
    <dgm:cxn modelId="{41B81404-EC08-4AEA-8007-622918BA1507}" type="presParOf" srcId="{338012D4-81A2-415F-907C-C614D7EDE3BC}" destId="{B201094B-758B-46C0-8D35-620D6E0F1163}" srcOrd="0" destOrd="0" presId="urn:microsoft.com/office/officeart/2005/8/layout/process4"/>
    <dgm:cxn modelId="{37900703-6C1B-4E91-B02C-A5F0A5B636A0}" type="presParOf" srcId="{B201094B-758B-46C0-8D35-620D6E0F1163}" destId="{F4601CD7-B520-4B2D-B2DF-C1D933B570EF}" srcOrd="0" destOrd="0" presId="urn:microsoft.com/office/officeart/2005/8/layout/process4"/>
    <dgm:cxn modelId="{58BEC5F7-644E-4DB6-B3F6-F2E649CFFA66}" type="presParOf" srcId="{338012D4-81A2-415F-907C-C614D7EDE3BC}" destId="{8E60396F-FA19-4650-94AE-A37F1840E8BC}" srcOrd="1" destOrd="0" presId="urn:microsoft.com/office/officeart/2005/8/layout/process4"/>
    <dgm:cxn modelId="{E2E5AFA3-DC95-4CDF-AA7E-BBFF90150787}" type="presParOf" srcId="{338012D4-81A2-415F-907C-C614D7EDE3BC}" destId="{B863A549-C75A-4E31-8949-4FDE824DF210}" srcOrd="2" destOrd="0" presId="urn:microsoft.com/office/officeart/2005/8/layout/process4"/>
    <dgm:cxn modelId="{2B6EA62F-F4AD-4FD3-8B0B-105CCC6B3B6A}" type="presParOf" srcId="{B863A549-C75A-4E31-8949-4FDE824DF210}" destId="{311B364C-308A-4639-A1F7-EB09967514B8}" srcOrd="0" destOrd="0" presId="urn:microsoft.com/office/officeart/2005/8/layout/process4"/>
    <dgm:cxn modelId="{58AC721F-8689-4BCB-A179-11C87DC348C3}" type="presParOf" srcId="{338012D4-81A2-415F-907C-C614D7EDE3BC}" destId="{F0C7C2DE-1D0A-41D9-8355-81B112BA299C}" srcOrd="3" destOrd="0" presId="urn:microsoft.com/office/officeart/2005/8/layout/process4"/>
    <dgm:cxn modelId="{5E489D4E-2EB9-4EC1-B02A-10D9BBEAB9B6}" type="presParOf" srcId="{338012D4-81A2-415F-907C-C614D7EDE3BC}" destId="{61E46436-79CD-4F52-9DFE-8B288088D41C}" srcOrd="4" destOrd="0" presId="urn:microsoft.com/office/officeart/2005/8/layout/process4"/>
    <dgm:cxn modelId="{61A567B1-AAB6-4409-922B-AF43824799F8}" type="presParOf" srcId="{61E46436-79CD-4F52-9DFE-8B288088D41C}" destId="{9E5C5636-094B-40C3-9D6A-EE7D7A04D45B}" srcOrd="0" destOrd="0" presId="urn:microsoft.com/office/officeart/2005/8/layout/process4"/>
    <dgm:cxn modelId="{2ECD27BC-0DEE-4D4E-BFC0-05F4B2BBE867}" type="presParOf" srcId="{338012D4-81A2-415F-907C-C614D7EDE3BC}" destId="{E59F34E7-539E-4646-B9AA-5578AEB8198E}" srcOrd="5" destOrd="0" presId="urn:microsoft.com/office/officeart/2005/8/layout/process4"/>
    <dgm:cxn modelId="{B4550188-ED9F-42D0-B7B6-DFDE0A084539}" type="presParOf" srcId="{338012D4-81A2-415F-907C-C614D7EDE3BC}" destId="{C0D46002-2D19-4E67-AD57-350C6EC485C6}" srcOrd="6" destOrd="0" presId="urn:microsoft.com/office/officeart/2005/8/layout/process4"/>
    <dgm:cxn modelId="{19015C50-682D-409D-A7FA-EDA990BEEEE9}" type="presParOf" srcId="{C0D46002-2D19-4E67-AD57-350C6EC485C6}" destId="{8EBBC34C-ECA3-4EB7-A56B-0383E4C3A46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F1F7D2-C05C-4D99-BD3E-95C2FCCE8702}"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9300B867-2910-4E11-ABD6-80ADAE3603D1}">
      <dgm:prSet/>
      <dgm:spPr/>
      <dgm:t>
        <a:bodyPr/>
        <a:lstStyle/>
        <a:p>
          <a:pPr algn="ctr"/>
          <a:r>
            <a:rPr lang="en-US" b="0" i="0" dirty="0" err="1"/>
            <a:t>Concevoir</a:t>
          </a:r>
          <a:r>
            <a:rPr lang="en-US" b="0" i="0" dirty="0"/>
            <a:t> un </a:t>
          </a:r>
          <a:r>
            <a:rPr lang="en-US" b="0" i="0" dirty="0" err="1"/>
            <a:t>modèle</a:t>
          </a:r>
          <a:r>
            <a:rPr lang="en-US" b="0" i="0" dirty="0"/>
            <a:t> </a:t>
          </a:r>
          <a:r>
            <a:rPr lang="en-US" b="0" i="0" dirty="0" err="1"/>
            <a:t>prédictif</a:t>
          </a:r>
          <a:r>
            <a:rPr lang="en-US" b="0" i="0" dirty="0"/>
            <a:t> pour </a:t>
          </a:r>
          <a:r>
            <a:rPr lang="en-US" b="0" i="0" dirty="0" err="1"/>
            <a:t>anticiper</a:t>
          </a:r>
          <a:r>
            <a:rPr lang="en-US" b="0" i="0" dirty="0"/>
            <a:t> le </a:t>
          </a:r>
          <a:r>
            <a:rPr lang="en-US" b="0" i="0" dirty="0" err="1"/>
            <a:t>niveau</a:t>
          </a:r>
          <a:r>
            <a:rPr lang="en-US" b="0" i="0" dirty="0"/>
            <a:t> </a:t>
          </a:r>
          <a:r>
            <a:rPr lang="en-US" b="0" i="0" dirty="0" err="1"/>
            <a:t>d’insécurité</a:t>
          </a:r>
          <a:r>
            <a:rPr lang="en-US" b="0" i="0" dirty="0"/>
            <a:t> </a:t>
          </a:r>
          <a:r>
            <a:rPr lang="en-US" b="0" i="0" dirty="0" err="1"/>
            <a:t>alimentaire</a:t>
          </a:r>
          <a:r>
            <a:rPr lang="en-US" b="0" i="0" dirty="0"/>
            <a:t> par département.</a:t>
          </a:r>
          <a:endParaRPr lang="en-US" dirty="0"/>
        </a:p>
      </dgm:t>
    </dgm:pt>
    <dgm:pt modelId="{9FEAB887-56B5-48FA-BF98-E9F5DEBE108F}" type="parTrans" cxnId="{2EAFC7B8-A1EB-4A0E-A39A-3C52B14BEF38}">
      <dgm:prSet/>
      <dgm:spPr/>
      <dgm:t>
        <a:bodyPr/>
        <a:lstStyle/>
        <a:p>
          <a:endParaRPr lang="en-US"/>
        </a:p>
      </dgm:t>
    </dgm:pt>
    <dgm:pt modelId="{99796E67-7CFC-472B-B7A6-47FE416C50D5}" type="sibTrans" cxnId="{2EAFC7B8-A1EB-4A0E-A39A-3C52B14BEF38}">
      <dgm:prSet phldrT="1" phldr="0"/>
      <dgm:spPr/>
      <dgm:t>
        <a:bodyPr/>
        <a:lstStyle/>
        <a:p>
          <a:r>
            <a:rPr lang="en-US"/>
            <a:t>1</a:t>
          </a:r>
        </a:p>
      </dgm:t>
    </dgm:pt>
    <dgm:pt modelId="{9D158FC5-6322-4A6A-94E5-2E6D9C9E5C87}">
      <dgm:prSet/>
      <dgm:spPr/>
      <dgm:t>
        <a:bodyPr/>
        <a:lstStyle/>
        <a:p>
          <a:pPr algn="ctr"/>
          <a:r>
            <a:rPr lang="en-US" b="0" i="0"/>
            <a:t>Identifier les indicateurs économiques, climatiques et environnementaux influençant les niveaux IPC.</a:t>
          </a:r>
          <a:endParaRPr lang="en-US"/>
        </a:p>
      </dgm:t>
    </dgm:pt>
    <dgm:pt modelId="{7C876C73-5F39-48D7-878C-E3548FEC44AB}" type="parTrans" cxnId="{5DF24B38-0B3F-4A23-BA9D-D12EAAEE73B8}">
      <dgm:prSet/>
      <dgm:spPr/>
      <dgm:t>
        <a:bodyPr/>
        <a:lstStyle/>
        <a:p>
          <a:endParaRPr lang="en-US"/>
        </a:p>
      </dgm:t>
    </dgm:pt>
    <dgm:pt modelId="{86ADBE05-DA9B-4755-B24B-838A63FB5F88}" type="sibTrans" cxnId="{5DF24B38-0B3F-4A23-BA9D-D12EAAEE73B8}">
      <dgm:prSet phldrT="2" phldr="0"/>
      <dgm:spPr/>
      <dgm:t>
        <a:bodyPr/>
        <a:lstStyle/>
        <a:p>
          <a:r>
            <a:rPr lang="en-US"/>
            <a:t>2</a:t>
          </a:r>
        </a:p>
      </dgm:t>
    </dgm:pt>
    <dgm:pt modelId="{F82AFDB7-DA20-470F-B451-463FFC1F40E1}">
      <dgm:prSet/>
      <dgm:spPr/>
      <dgm:t>
        <a:bodyPr/>
        <a:lstStyle/>
        <a:p>
          <a:pPr algn="ctr"/>
          <a:r>
            <a:rPr lang="en-US" b="0" i="0" dirty="0" err="1"/>
            <a:t>Offrir</a:t>
          </a:r>
          <a:r>
            <a:rPr lang="en-US" b="0" i="0" dirty="0"/>
            <a:t> un </a:t>
          </a:r>
          <a:r>
            <a:rPr lang="en-US" b="0" i="0" dirty="0" err="1"/>
            <a:t>outil</a:t>
          </a:r>
          <a:r>
            <a:rPr lang="en-US" b="0" i="0" dirty="0"/>
            <a:t> </a:t>
          </a:r>
          <a:r>
            <a:rPr lang="en-US" b="0" i="0" dirty="0" err="1"/>
            <a:t>d’aide</a:t>
          </a:r>
          <a:r>
            <a:rPr lang="en-US" b="0" i="0" dirty="0"/>
            <a:t> à la </a:t>
          </a:r>
          <a:r>
            <a:rPr lang="en-US" b="0" i="0" dirty="0" err="1"/>
            <a:t>décision</a:t>
          </a:r>
          <a:r>
            <a:rPr lang="en-US" b="0" i="0" dirty="0"/>
            <a:t> pour </a:t>
          </a:r>
          <a:r>
            <a:rPr lang="en-US" b="0" i="0" dirty="0" err="1"/>
            <a:t>orienter</a:t>
          </a:r>
          <a:r>
            <a:rPr lang="en-US" b="0" i="0" dirty="0"/>
            <a:t> les interventions </a:t>
          </a:r>
          <a:r>
            <a:rPr lang="en-US" b="0" i="0" dirty="0" err="1"/>
            <a:t>humanitaires</a:t>
          </a:r>
          <a:r>
            <a:rPr lang="en-US" b="0" i="0" dirty="0"/>
            <a:t> et </a:t>
          </a:r>
          <a:r>
            <a:rPr lang="en-US" b="0" i="0" dirty="0" err="1"/>
            <a:t>agricoles</a:t>
          </a:r>
          <a:r>
            <a:rPr lang="en-US" b="0" i="0" dirty="0"/>
            <a:t>.</a:t>
          </a:r>
          <a:endParaRPr lang="en-US" dirty="0"/>
        </a:p>
      </dgm:t>
    </dgm:pt>
    <dgm:pt modelId="{A9A0B747-4D05-4C1E-B441-12F92866CE71}" type="parTrans" cxnId="{9F796FCD-B90F-45ED-B27F-F67487E18CB5}">
      <dgm:prSet/>
      <dgm:spPr/>
      <dgm:t>
        <a:bodyPr/>
        <a:lstStyle/>
        <a:p>
          <a:endParaRPr lang="en-US"/>
        </a:p>
      </dgm:t>
    </dgm:pt>
    <dgm:pt modelId="{8175EA72-B69D-47B8-9268-5A87554BF1A7}" type="sibTrans" cxnId="{9F796FCD-B90F-45ED-B27F-F67487E18CB5}">
      <dgm:prSet phldrT="3" phldr="0"/>
      <dgm:spPr/>
      <dgm:t>
        <a:bodyPr/>
        <a:lstStyle/>
        <a:p>
          <a:r>
            <a:rPr lang="en-US"/>
            <a:t>3</a:t>
          </a:r>
        </a:p>
      </dgm:t>
    </dgm:pt>
    <dgm:pt modelId="{425AFCDB-FB37-4AFF-9F22-2B53E8B27065}" type="pres">
      <dgm:prSet presAssocID="{C8F1F7D2-C05C-4D99-BD3E-95C2FCCE8702}" presName="Name0" presStyleCnt="0">
        <dgm:presLayoutVars>
          <dgm:animLvl val="lvl"/>
          <dgm:resizeHandles val="exact"/>
        </dgm:presLayoutVars>
      </dgm:prSet>
      <dgm:spPr/>
    </dgm:pt>
    <dgm:pt modelId="{F27AF8B9-7EB1-479F-9CCC-129468117B9C}" type="pres">
      <dgm:prSet presAssocID="{9300B867-2910-4E11-ABD6-80ADAE3603D1}" presName="compositeNode" presStyleCnt="0">
        <dgm:presLayoutVars>
          <dgm:bulletEnabled val="1"/>
        </dgm:presLayoutVars>
      </dgm:prSet>
      <dgm:spPr/>
    </dgm:pt>
    <dgm:pt modelId="{1CDBFC50-6A2C-46BB-91F1-A3EB82657B08}" type="pres">
      <dgm:prSet presAssocID="{9300B867-2910-4E11-ABD6-80ADAE3603D1}" presName="bgRect" presStyleLbl="bgAccFollowNode1" presStyleIdx="0" presStyleCnt="3"/>
      <dgm:spPr/>
    </dgm:pt>
    <dgm:pt modelId="{2B7299AC-F5CC-40EA-B1B2-C138E69DD4A4}" type="pres">
      <dgm:prSet presAssocID="{99796E67-7CFC-472B-B7A6-47FE416C50D5}" presName="sibTransNodeCircle" presStyleLbl="alignNode1" presStyleIdx="0" presStyleCnt="6">
        <dgm:presLayoutVars>
          <dgm:chMax val="0"/>
          <dgm:bulletEnabled/>
        </dgm:presLayoutVars>
      </dgm:prSet>
      <dgm:spPr/>
    </dgm:pt>
    <dgm:pt modelId="{58B5F274-A0BF-4D99-A7BD-8F5E6E1EE741}" type="pres">
      <dgm:prSet presAssocID="{9300B867-2910-4E11-ABD6-80ADAE3603D1}" presName="bottomLine" presStyleLbl="alignNode1" presStyleIdx="1" presStyleCnt="6">
        <dgm:presLayoutVars/>
      </dgm:prSet>
      <dgm:spPr/>
    </dgm:pt>
    <dgm:pt modelId="{7F6968E6-C43B-486C-8EDD-8FB9513FEC16}" type="pres">
      <dgm:prSet presAssocID="{9300B867-2910-4E11-ABD6-80ADAE3603D1}" presName="nodeText" presStyleLbl="bgAccFollowNode1" presStyleIdx="0" presStyleCnt="3">
        <dgm:presLayoutVars>
          <dgm:bulletEnabled val="1"/>
        </dgm:presLayoutVars>
      </dgm:prSet>
      <dgm:spPr/>
    </dgm:pt>
    <dgm:pt modelId="{31090815-C1CA-4386-A1DD-13DA4DB7C26C}" type="pres">
      <dgm:prSet presAssocID="{99796E67-7CFC-472B-B7A6-47FE416C50D5}" presName="sibTrans" presStyleCnt="0"/>
      <dgm:spPr/>
    </dgm:pt>
    <dgm:pt modelId="{99B5D206-94F6-4523-A714-6EA5D656E5BC}" type="pres">
      <dgm:prSet presAssocID="{9D158FC5-6322-4A6A-94E5-2E6D9C9E5C87}" presName="compositeNode" presStyleCnt="0">
        <dgm:presLayoutVars>
          <dgm:bulletEnabled val="1"/>
        </dgm:presLayoutVars>
      </dgm:prSet>
      <dgm:spPr/>
    </dgm:pt>
    <dgm:pt modelId="{C4DE6D67-0ED8-442D-9290-462F8E6B495B}" type="pres">
      <dgm:prSet presAssocID="{9D158FC5-6322-4A6A-94E5-2E6D9C9E5C87}" presName="bgRect" presStyleLbl="bgAccFollowNode1" presStyleIdx="1" presStyleCnt="3"/>
      <dgm:spPr/>
    </dgm:pt>
    <dgm:pt modelId="{87C24EEB-66A8-4D66-8623-EE36B10A3BB6}" type="pres">
      <dgm:prSet presAssocID="{86ADBE05-DA9B-4755-B24B-838A63FB5F88}" presName="sibTransNodeCircle" presStyleLbl="alignNode1" presStyleIdx="2" presStyleCnt="6">
        <dgm:presLayoutVars>
          <dgm:chMax val="0"/>
          <dgm:bulletEnabled/>
        </dgm:presLayoutVars>
      </dgm:prSet>
      <dgm:spPr/>
    </dgm:pt>
    <dgm:pt modelId="{D432FF48-1DDF-4D8F-AEC4-5B78340EE27D}" type="pres">
      <dgm:prSet presAssocID="{9D158FC5-6322-4A6A-94E5-2E6D9C9E5C87}" presName="bottomLine" presStyleLbl="alignNode1" presStyleIdx="3" presStyleCnt="6">
        <dgm:presLayoutVars/>
      </dgm:prSet>
      <dgm:spPr/>
    </dgm:pt>
    <dgm:pt modelId="{FC27523E-A434-4C2A-81C8-72B1ABB830EA}" type="pres">
      <dgm:prSet presAssocID="{9D158FC5-6322-4A6A-94E5-2E6D9C9E5C87}" presName="nodeText" presStyleLbl="bgAccFollowNode1" presStyleIdx="1" presStyleCnt="3">
        <dgm:presLayoutVars>
          <dgm:bulletEnabled val="1"/>
        </dgm:presLayoutVars>
      </dgm:prSet>
      <dgm:spPr/>
    </dgm:pt>
    <dgm:pt modelId="{833719DE-FC23-4DFE-B499-E37D11709C7E}" type="pres">
      <dgm:prSet presAssocID="{86ADBE05-DA9B-4755-B24B-838A63FB5F88}" presName="sibTrans" presStyleCnt="0"/>
      <dgm:spPr/>
    </dgm:pt>
    <dgm:pt modelId="{04B400CB-BD98-4CE2-B671-6D5D63A4A73B}" type="pres">
      <dgm:prSet presAssocID="{F82AFDB7-DA20-470F-B451-463FFC1F40E1}" presName="compositeNode" presStyleCnt="0">
        <dgm:presLayoutVars>
          <dgm:bulletEnabled val="1"/>
        </dgm:presLayoutVars>
      </dgm:prSet>
      <dgm:spPr/>
    </dgm:pt>
    <dgm:pt modelId="{5AC54E6A-ECD6-402B-AB26-58DA7343074F}" type="pres">
      <dgm:prSet presAssocID="{F82AFDB7-DA20-470F-B451-463FFC1F40E1}" presName="bgRect" presStyleLbl="bgAccFollowNode1" presStyleIdx="2" presStyleCnt="3"/>
      <dgm:spPr/>
    </dgm:pt>
    <dgm:pt modelId="{BE09E022-C116-4B15-BE34-C692BDC9A0ED}" type="pres">
      <dgm:prSet presAssocID="{8175EA72-B69D-47B8-9268-5A87554BF1A7}" presName="sibTransNodeCircle" presStyleLbl="alignNode1" presStyleIdx="4" presStyleCnt="6">
        <dgm:presLayoutVars>
          <dgm:chMax val="0"/>
          <dgm:bulletEnabled/>
        </dgm:presLayoutVars>
      </dgm:prSet>
      <dgm:spPr/>
    </dgm:pt>
    <dgm:pt modelId="{E5EFA732-C3C3-4578-8382-CBD0C8BAACAB}" type="pres">
      <dgm:prSet presAssocID="{F82AFDB7-DA20-470F-B451-463FFC1F40E1}" presName="bottomLine" presStyleLbl="alignNode1" presStyleIdx="5" presStyleCnt="6">
        <dgm:presLayoutVars/>
      </dgm:prSet>
      <dgm:spPr/>
    </dgm:pt>
    <dgm:pt modelId="{107DBE96-981C-4C72-8138-AEBDDD84A1C2}" type="pres">
      <dgm:prSet presAssocID="{F82AFDB7-DA20-470F-B451-463FFC1F40E1}" presName="nodeText" presStyleLbl="bgAccFollowNode1" presStyleIdx="2" presStyleCnt="3">
        <dgm:presLayoutVars>
          <dgm:bulletEnabled val="1"/>
        </dgm:presLayoutVars>
      </dgm:prSet>
      <dgm:spPr/>
    </dgm:pt>
  </dgm:ptLst>
  <dgm:cxnLst>
    <dgm:cxn modelId="{7FDBCB0E-EB98-40D8-BD29-F5381E12FFD1}" type="presOf" srcId="{86ADBE05-DA9B-4755-B24B-838A63FB5F88}" destId="{87C24EEB-66A8-4D66-8623-EE36B10A3BB6}" srcOrd="0" destOrd="0" presId="urn:microsoft.com/office/officeart/2016/7/layout/BasicLinearProcessNumbered"/>
    <dgm:cxn modelId="{4865672A-9E21-465F-9AF4-6FAEA9C724E8}" type="presOf" srcId="{9D158FC5-6322-4A6A-94E5-2E6D9C9E5C87}" destId="{C4DE6D67-0ED8-442D-9290-462F8E6B495B}" srcOrd="0" destOrd="0" presId="urn:microsoft.com/office/officeart/2016/7/layout/BasicLinearProcessNumbered"/>
    <dgm:cxn modelId="{FC63E82B-2C49-4B51-9FD5-3D6610F05258}" type="presOf" srcId="{C8F1F7D2-C05C-4D99-BD3E-95C2FCCE8702}" destId="{425AFCDB-FB37-4AFF-9F22-2B53E8B27065}" srcOrd="0" destOrd="0" presId="urn:microsoft.com/office/officeart/2016/7/layout/BasicLinearProcessNumbered"/>
    <dgm:cxn modelId="{6DF53631-2420-4949-AC17-B62CC961562E}" type="presOf" srcId="{9D158FC5-6322-4A6A-94E5-2E6D9C9E5C87}" destId="{FC27523E-A434-4C2A-81C8-72B1ABB830EA}" srcOrd="1" destOrd="0" presId="urn:microsoft.com/office/officeart/2016/7/layout/BasicLinearProcessNumbered"/>
    <dgm:cxn modelId="{9CF33E36-5175-4959-8D7E-754297CF0D2B}" type="presOf" srcId="{9300B867-2910-4E11-ABD6-80ADAE3603D1}" destId="{7F6968E6-C43B-486C-8EDD-8FB9513FEC16}" srcOrd="1" destOrd="0" presId="urn:microsoft.com/office/officeart/2016/7/layout/BasicLinearProcessNumbered"/>
    <dgm:cxn modelId="{5DF24B38-0B3F-4A23-BA9D-D12EAAEE73B8}" srcId="{C8F1F7D2-C05C-4D99-BD3E-95C2FCCE8702}" destId="{9D158FC5-6322-4A6A-94E5-2E6D9C9E5C87}" srcOrd="1" destOrd="0" parTransId="{7C876C73-5F39-48D7-878C-E3548FEC44AB}" sibTransId="{86ADBE05-DA9B-4755-B24B-838A63FB5F88}"/>
    <dgm:cxn modelId="{59CBD272-8AF5-45A1-89AA-030FE743E735}" type="presOf" srcId="{8175EA72-B69D-47B8-9268-5A87554BF1A7}" destId="{BE09E022-C116-4B15-BE34-C692BDC9A0ED}" srcOrd="0" destOrd="0" presId="urn:microsoft.com/office/officeart/2016/7/layout/BasicLinearProcessNumbered"/>
    <dgm:cxn modelId="{6B91D98C-44A3-49A4-9CD7-1D52C0DA3B09}" type="presOf" srcId="{99796E67-7CFC-472B-B7A6-47FE416C50D5}" destId="{2B7299AC-F5CC-40EA-B1B2-C138E69DD4A4}" srcOrd="0" destOrd="0" presId="urn:microsoft.com/office/officeart/2016/7/layout/BasicLinearProcessNumbered"/>
    <dgm:cxn modelId="{2EAFC7B8-A1EB-4A0E-A39A-3C52B14BEF38}" srcId="{C8F1F7D2-C05C-4D99-BD3E-95C2FCCE8702}" destId="{9300B867-2910-4E11-ABD6-80ADAE3603D1}" srcOrd="0" destOrd="0" parTransId="{9FEAB887-56B5-48FA-BF98-E9F5DEBE108F}" sibTransId="{99796E67-7CFC-472B-B7A6-47FE416C50D5}"/>
    <dgm:cxn modelId="{424ECCBB-824B-47A0-9DC5-FF6AF564B29C}" type="presOf" srcId="{F82AFDB7-DA20-470F-B451-463FFC1F40E1}" destId="{107DBE96-981C-4C72-8138-AEBDDD84A1C2}" srcOrd="1" destOrd="0" presId="urn:microsoft.com/office/officeart/2016/7/layout/BasicLinearProcessNumbered"/>
    <dgm:cxn modelId="{3346A5BC-839E-44EA-AE72-18D4A8C64C23}" type="presOf" srcId="{F82AFDB7-DA20-470F-B451-463FFC1F40E1}" destId="{5AC54E6A-ECD6-402B-AB26-58DA7343074F}" srcOrd="0" destOrd="0" presId="urn:microsoft.com/office/officeart/2016/7/layout/BasicLinearProcessNumbered"/>
    <dgm:cxn modelId="{9F796FCD-B90F-45ED-B27F-F67487E18CB5}" srcId="{C8F1F7D2-C05C-4D99-BD3E-95C2FCCE8702}" destId="{F82AFDB7-DA20-470F-B451-463FFC1F40E1}" srcOrd="2" destOrd="0" parTransId="{A9A0B747-4D05-4C1E-B441-12F92866CE71}" sibTransId="{8175EA72-B69D-47B8-9268-5A87554BF1A7}"/>
    <dgm:cxn modelId="{F20D54DA-3570-46F8-A6D5-ADFFD722F20F}" type="presOf" srcId="{9300B867-2910-4E11-ABD6-80ADAE3603D1}" destId="{1CDBFC50-6A2C-46BB-91F1-A3EB82657B08}" srcOrd="0" destOrd="0" presId="urn:microsoft.com/office/officeart/2016/7/layout/BasicLinearProcessNumbered"/>
    <dgm:cxn modelId="{1A22F05D-961A-4B01-9C7A-1308FA9D38D8}" type="presParOf" srcId="{425AFCDB-FB37-4AFF-9F22-2B53E8B27065}" destId="{F27AF8B9-7EB1-479F-9CCC-129468117B9C}" srcOrd="0" destOrd="0" presId="urn:microsoft.com/office/officeart/2016/7/layout/BasicLinearProcessNumbered"/>
    <dgm:cxn modelId="{26B727E6-D66A-433D-9AEA-590FEB9D9AD6}" type="presParOf" srcId="{F27AF8B9-7EB1-479F-9CCC-129468117B9C}" destId="{1CDBFC50-6A2C-46BB-91F1-A3EB82657B08}" srcOrd="0" destOrd="0" presId="urn:microsoft.com/office/officeart/2016/7/layout/BasicLinearProcessNumbered"/>
    <dgm:cxn modelId="{206265FC-124E-4693-B748-27AB5A5AE83D}" type="presParOf" srcId="{F27AF8B9-7EB1-479F-9CCC-129468117B9C}" destId="{2B7299AC-F5CC-40EA-B1B2-C138E69DD4A4}" srcOrd="1" destOrd="0" presId="urn:microsoft.com/office/officeart/2016/7/layout/BasicLinearProcessNumbered"/>
    <dgm:cxn modelId="{6676D5ED-1698-4FAB-BA8D-0BDFACC27B9A}" type="presParOf" srcId="{F27AF8B9-7EB1-479F-9CCC-129468117B9C}" destId="{58B5F274-A0BF-4D99-A7BD-8F5E6E1EE741}" srcOrd="2" destOrd="0" presId="urn:microsoft.com/office/officeart/2016/7/layout/BasicLinearProcessNumbered"/>
    <dgm:cxn modelId="{A0D8E57E-49A1-4AA2-93F7-16923A284702}" type="presParOf" srcId="{F27AF8B9-7EB1-479F-9CCC-129468117B9C}" destId="{7F6968E6-C43B-486C-8EDD-8FB9513FEC16}" srcOrd="3" destOrd="0" presId="urn:microsoft.com/office/officeart/2016/7/layout/BasicLinearProcessNumbered"/>
    <dgm:cxn modelId="{1D33F0FC-35F3-4248-87B1-D585A70829F8}" type="presParOf" srcId="{425AFCDB-FB37-4AFF-9F22-2B53E8B27065}" destId="{31090815-C1CA-4386-A1DD-13DA4DB7C26C}" srcOrd="1" destOrd="0" presId="urn:microsoft.com/office/officeart/2016/7/layout/BasicLinearProcessNumbered"/>
    <dgm:cxn modelId="{FAA7474F-53B8-4856-8587-D9196EFAD928}" type="presParOf" srcId="{425AFCDB-FB37-4AFF-9F22-2B53E8B27065}" destId="{99B5D206-94F6-4523-A714-6EA5D656E5BC}" srcOrd="2" destOrd="0" presId="urn:microsoft.com/office/officeart/2016/7/layout/BasicLinearProcessNumbered"/>
    <dgm:cxn modelId="{465D32A9-AC10-435C-B8C4-2918F9641DD4}" type="presParOf" srcId="{99B5D206-94F6-4523-A714-6EA5D656E5BC}" destId="{C4DE6D67-0ED8-442D-9290-462F8E6B495B}" srcOrd="0" destOrd="0" presId="urn:microsoft.com/office/officeart/2016/7/layout/BasicLinearProcessNumbered"/>
    <dgm:cxn modelId="{9F20B4C3-BC05-48FE-82D1-BDC58B30632F}" type="presParOf" srcId="{99B5D206-94F6-4523-A714-6EA5D656E5BC}" destId="{87C24EEB-66A8-4D66-8623-EE36B10A3BB6}" srcOrd="1" destOrd="0" presId="urn:microsoft.com/office/officeart/2016/7/layout/BasicLinearProcessNumbered"/>
    <dgm:cxn modelId="{16B8991E-FB1F-465A-8FD0-6B6526B3ACB4}" type="presParOf" srcId="{99B5D206-94F6-4523-A714-6EA5D656E5BC}" destId="{D432FF48-1DDF-4D8F-AEC4-5B78340EE27D}" srcOrd="2" destOrd="0" presId="urn:microsoft.com/office/officeart/2016/7/layout/BasicLinearProcessNumbered"/>
    <dgm:cxn modelId="{B2E0A51A-70F3-4300-A6D0-1DAB413A7071}" type="presParOf" srcId="{99B5D206-94F6-4523-A714-6EA5D656E5BC}" destId="{FC27523E-A434-4C2A-81C8-72B1ABB830EA}" srcOrd="3" destOrd="0" presId="urn:microsoft.com/office/officeart/2016/7/layout/BasicLinearProcessNumbered"/>
    <dgm:cxn modelId="{5817A924-5171-4211-8740-A2ECDFF48B46}" type="presParOf" srcId="{425AFCDB-FB37-4AFF-9F22-2B53E8B27065}" destId="{833719DE-FC23-4DFE-B499-E37D11709C7E}" srcOrd="3" destOrd="0" presId="urn:microsoft.com/office/officeart/2016/7/layout/BasicLinearProcessNumbered"/>
    <dgm:cxn modelId="{B093E18F-B71C-4B43-AE9E-20C6063449C4}" type="presParOf" srcId="{425AFCDB-FB37-4AFF-9F22-2B53E8B27065}" destId="{04B400CB-BD98-4CE2-B671-6D5D63A4A73B}" srcOrd="4" destOrd="0" presId="urn:microsoft.com/office/officeart/2016/7/layout/BasicLinearProcessNumbered"/>
    <dgm:cxn modelId="{4707C353-E5D7-469B-AB38-3D628C8DCC9E}" type="presParOf" srcId="{04B400CB-BD98-4CE2-B671-6D5D63A4A73B}" destId="{5AC54E6A-ECD6-402B-AB26-58DA7343074F}" srcOrd="0" destOrd="0" presId="urn:microsoft.com/office/officeart/2016/7/layout/BasicLinearProcessNumbered"/>
    <dgm:cxn modelId="{A701E4D9-E83C-4D85-8EB4-B831EB34BB49}" type="presParOf" srcId="{04B400CB-BD98-4CE2-B671-6D5D63A4A73B}" destId="{BE09E022-C116-4B15-BE34-C692BDC9A0ED}" srcOrd="1" destOrd="0" presId="urn:microsoft.com/office/officeart/2016/7/layout/BasicLinearProcessNumbered"/>
    <dgm:cxn modelId="{7E9A14F0-CD3B-40E8-BA27-F7002A1311E2}" type="presParOf" srcId="{04B400CB-BD98-4CE2-B671-6D5D63A4A73B}" destId="{E5EFA732-C3C3-4578-8382-CBD0C8BAACAB}" srcOrd="2" destOrd="0" presId="urn:microsoft.com/office/officeart/2016/7/layout/BasicLinearProcessNumbered"/>
    <dgm:cxn modelId="{D4DCF299-6E95-4645-8DF3-FC56E6FE6764}" type="presParOf" srcId="{04B400CB-BD98-4CE2-B671-6D5D63A4A73B}" destId="{107DBE96-981C-4C72-8138-AEBDDD84A1C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BF4F6F-E8E2-40D9-B450-7D3BABA5FC9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140AE17-9930-4565-9CB8-A9DD45FA4176}">
      <dgm:prSet/>
      <dgm:spPr/>
      <dgm:t>
        <a:bodyPr/>
        <a:lstStyle/>
        <a:p>
          <a:pPr>
            <a:lnSpc>
              <a:spcPct val="100000"/>
            </a:lnSpc>
          </a:pPr>
          <a:r>
            <a:rPr lang="en-US" b="0" i="0"/>
            <a:t>1. Identifier les facteurs déterminants liés à l’insécurité alimentaire.</a:t>
          </a:r>
          <a:endParaRPr lang="en-US"/>
        </a:p>
      </dgm:t>
    </dgm:pt>
    <dgm:pt modelId="{010E8030-0366-4343-95BF-45BA91071B81}" type="parTrans" cxnId="{9E5921A0-5ABF-4692-9339-7352CF874BCE}">
      <dgm:prSet/>
      <dgm:spPr/>
      <dgm:t>
        <a:bodyPr/>
        <a:lstStyle/>
        <a:p>
          <a:endParaRPr lang="en-US"/>
        </a:p>
      </dgm:t>
    </dgm:pt>
    <dgm:pt modelId="{B6306D00-B02E-43DF-B609-D64F3C4D2FF1}" type="sibTrans" cxnId="{9E5921A0-5ABF-4692-9339-7352CF874BCE}">
      <dgm:prSet/>
      <dgm:spPr/>
      <dgm:t>
        <a:bodyPr/>
        <a:lstStyle/>
        <a:p>
          <a:pPr>
            <a:lnSpc>
              <a:spcPct val="100000"/>
            </a:lnSpc>
          </a:pPr>
          <a:endParaRPr lang="en-US"/>
        </a:p>
      </dgm:t>
    </dgm:pt>
    <dgm:pt modelId="{D1E2C462-0235-4064-85A1-CC2754139CD0}">
      <dgm:prSet/>
      <dgm:spPr/>
      <dgm:t>
        <a:bodyPr/>
        <a:lstStyle/>
        <a:p>
          <a:pPr>
            <a:lnSpc>
              <a:spcPct val="100000"/>
            </a:lnSpc>
          </a:pPr>
          <a:r>
            <a:rPr lang="en-US" b="0" i="0"/>
            <a:t>2. Concevoir un modèle supervisé pour estimer la phase IPC.</a:t>
          </a:r>
          <a:endParaRPr lang="en-US"/>
        </a:p>
      </dgm:t>
    </dgm:pt>
    <dgm:pt modelId="{D1901F1F-0E4B-4FE7-A8C4-566A123CD10E}" type="parTrans" cxnId="{2F3DB203-D544-4850-9C04-2BB72A7D8CF1}">
      <dgm:prSet/>
      <dgm:spPr/>
      <dgm:t>
        <a:bodyPr/>
        <a:lstStyle/>
        <a:p>
          <a:endParaRPr lang="en-US"/>
        </a:p>
      </dgm:t>
    </dgm:pt>
    <dgm:pt modelId="{80F99785-6837-4C80-8E11-48BE44D07144}" type="sibTrans" cxnId="{2F3DB203-D544-4850-9C04-2BB72A7D8CF1}">
      <dgm:prSet/>
      <dgm:spPr/>
      <dgm:t>
        <a:bodyPr/>
        <a:lstStyle/>
        <a:p>
          <a:pPr>
            <a:lnSpc>
              <a:spcPct val="100000"/>
            </a:lnSpc>
          </a:pPr>
          <a:endParaRPr lang="en-US"/>
        </a:p>
      </dgm:t>
    </dgm:pt>
    <dgm:pt modelId="{6FA5753C-6EF8-44D2-973C-847143BA158D}">
      <dgm:prSet/>
      <dgm:spPr/>
      <dgm:t>
        <a:bodyPr/>
        <a:lstStyle/>
        <a:p>
          <a:pPr>
            <a:lnSpc>
              <a:spcPct val="100000"/>
            </a:lnSpc>
          </a:pPr>
          <a:r>
            <a:rPr lang="en-US" b="0" i="0"/>
            <a:t>3. Évaluer les performances du modèle (Accuracy, F1-score, Recall, Confusion Matrix).</a:t>
          </a:r>
          <a:endParaRPr lang="en-US"/>
        </a:p>
      </dgm:t>
    </dgm:pt>
    <dgm:pt modelId="{D3BF8737-AEAE-4768-9FB9-943EFA29CAE0}" type="parTrans" cxnId="{6470B7C0-8649-4E0D-A83C-BEE20D4A3BD0}">
      <dgm:prSet/>
      <dgm:spPr/>
      <dgm:t>
        <a:bodyPr/>
        <a:lstStyle/>
        <a:p>
          <a:endParaRPr lang="en-US"/>
        </a:p>
      </dgm:t>
    </dgm:pt>
    <dgm:pt modelId="{CB7B5C63-DDE2-4966-96A4-398E41EEFD8B}" type="sibTrans" cxnId="{6470B7C0-8649-4E0D-A83C-BEE20D4A3BD0}">
      <dgm:prSet/>
      <dgm:spPr/>
      <dgm:t>
        <a:bodyPr/>
        <a:lstStyle/>
        <a:p>
          <a:pPr>
            <a:lnSpc>
              <a:spcPct val="100000"/>
            </a:lnSpc>
          </a:pPr>
          <a:endParaRPr lang="en-US"/>
        </a:p>
      </dgm:t>
    </dgm:pt>
    <dgm:pt modelId="{4B294AC3-085E-4F31-9870-35BE52AB4BE9}">
      <dgm:prSet/>
      <dgm:spPr/>
      <dgm:t>
        <a:bodyPr/>
        <a:lstStyle/>
        <a:p>
          <a:pPr>
            <a:lnSpc>
              <a:spcPct val="100000"/>
            </a:lnSpc>
          </a:pPr>
          <a:r>
            <a:rPr lang="en-US" b="0" i="0"/>
            <a:t>4. Fournir un cadre analytique reproductible pour les institutions publiques et ONG.</a:t>
          </a:r>
          <a:endParaRPr lang="en-US"/>
        </a:p>
      </dgm:t>
    </dgm:pt>
    <dgm:pt modelId="{62965282-7F51-4C94-BDAC-5BACE5FE0820}" type="parTrans" cxnId="{34DF92F7-57D0-445C-807D-B35CD95E5120}">
      <dgm:prSet/>
      <dgm:spPr/>
      <dgm:t>
        <a:bodyPr/>
        <a:lstStyle/>
        <a:p>
          <a:endParaRPr lang="en-US"/>
        </a:p>
      </dgm:t>
    </dgm:pt>
    <dgm:pt modelId="{B7CEFB41-9241-4724-9497-C7F331666A27}" type="sibTrans" cxnId="{34DF92F7-57D0-445C-807D-B35CD95E5120}">
      <dgm:prSet/>
      <dgm:spPr/>
      <dgm:t>
        <a:bodyPr/>
        <a:lstStyle/>
        <a:p>
          <a:endParaRPr lang="en-US"/>
        </a:p>
      </dgm:t>
    </dgm:pt>
    <dgm:pt modelId="{AF350984-18DC-44C6-9319-E95D06316C52}" type="pres">
      <dgm:prSet presAssocID="{65BF4F6F-E8E2-40D9-B450-7D3BABA5FC92}" presName="root" presStyleCnt="0">
        <dgm:presLayoutVars>
          <dgm:dir/>
          <dgm:resizeHandles val="exact"/>
        </dgm:presLayoutVars>
      </dgm:prSet>
      <dgm:spPr/>
    </dgm:pt>
    <dgm:pt modelId="{B6FAE022-C2B3-4129-B675-E5437BBC7CC8}" type="pres">
      <dgm:prSet presAssocID="{65BF4F6F-E8E2-40D9-B450-7D3BABA5FC92}" presName="container" presStyleCnt="0">
        <dgm:presLayoutVars>
          <dgm:dir/>
          <dgm:resizeHandles val="exact"/>
        </dgm:presLayoutVars>
      </dgm:prSet>
      <dgm:spPr/>
    </dgm:pt>
    <dgm:pt modelId="{29F02269-9525-494B-8C1D-A0FD0A6A4071}" type="pres">
      <dgm:prSet presAssocID="{6140AE17-9930-4565-9CB8-A9DD45FA4176}" presName="compNode" presStyleCnt="0"/>
      <dgm:spPr/>
    </dgm:pt>
    <dgm:pt modelId="{1C38FCA2-07CA-4CDD-8C57-7B0F67953CE7}" type="pres">
      <dgm:prSet presAssocID="{6140AE17-9930-4565-9CB8-A9DD45FA4176}" presName="iconBgRect" presStyleLbl="bgShp" presStyleIdx="0" presStyleCnt="4"/>
      <dgm:spPr/>
    </dgm:pt>
    <dgm:pt modelId="{C330D15B-5EDC-4376-BAC7-19A2F9DAD9DD}" type="pres">
      <dgm:prSet presAssocID="{6140AE17-9930-4565-9CB8-A9DD45FA41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érarchie"/>
        </a:ext>
      </dgm:extLst>
    </dgm:pt>
    <dgm:pt modelId="{2813DF23-F333-440A-9ADD-872439DBF3FD}" type="pres">
      <dgm:prSet presAssocID="{6140AE17-9930-4565-9CB8-A9DD45FA4176}" presName="spaceRect" presStyleCnt="0"/>
      <dgm:spPr/>
    </dgm:pt>
    <dgm:pt modelId="{852A5507-2BCD-4CB1-8CF8-EC4352F405A3}" type="pres">
      <dgm:prSet presAssocID="{6140AE17-9930-4565-9CB8-A9DD45FA4176}" presName="textRect" presStyleLbl="revTx" presStyleIdx="0" presStyleCnt="4">
        <dgm:presLayoutVars>
          <dgm:chMax val="1"/>
          <dgm:chPref val="1"/>
        </dgm:presLayoutVars>
      </dgm:prSet>
      <dgm:spPr/>
    </dgm:pt>
    <dgm:pt modelId="{04813765-6463-428B-8874-22EA21D38C94}" type="pres">
      <dgm:prSet presAssocID="{B6306D00-B02E-43DF-B609-D64F3C4D2FF1}" presName="sibTrans" presStyleLbl="sibTrans2D1" presStyleIdx="0" presStyleCnt="0"/>
      <dgm:spPr/>
    </dgm:pt>
    <dgm:pt modelId="{A90C131B-1AA3-4504-BB4B-1BEF45B5AEE5}" type="pres">
      <dgm:prSet presAssocID="{D1E2C462-0235-4064-85A1-CC2754139CD0}" presName="compNode" presStyleCnt="0"/>
      <dgm:spPr/>
    </dgm:pt>
    <dgm:pt modelId="{23719A16-A6D4-41EC-AF38-9736C1D09DA7}" type="pres">
      <dgm:prSet presAssocID="{D1E2C462-0235-4064-85A1-CC2754139CD0}" presName="iconBgRect" presStyleLbl="bgShp" presStyleIdx="1" presStyleCnt="4"/>
      <dgm:spPr/>
    </dgm:pt>
    <dgm:pt modelId="{89620246-BFAD-41EC-B258-478B87E12BAF}" type="pres">
      <dgm:prSet presAssocID="{D1E2C462-0235-4064-85A1-CC2754139C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rice"/>
        </a:ext>
      </dgm:extLst>
    </dgm:pt>
    <dgm:pt modelId="{1C451CB4-AB3A-4422-A72E-26B8304A2D08}" type="pres">
      <dgm:prSet presAssocID="{D1E2C462-0235-4064-85A1-CC2754139CD0}" presName="spaceRect" presStyleCnt="0"/>
      <dgm:spPr/>
    </dgm:pt>
    <dgm:pt modelId="{A63BDB9C-CD84-47B9-9462-7AE8AAD161BF}" type="pres">
      <dgm:prSet presAssocID="{D1E2C462-0235-4064-85A1-CC2754139CD0}" presName="textRect" presStyleLbl="revTx" presStyleIdx="1" presStyleCnt="4">
        <dgm:presLayoutVars>
          <dgm:chMax val="1"/>
          <dgm:chPref val="1"/>
        </dgm:presLayoutVars>
      </dgm:prSet>
      <dgm:spPr/>
    </dgm:pt>
    <dgm:pt modelId="{6655AA31-1113-402D-B4F2-D9BB098936A1}" type="pres">
      <dgm:prSet presAssocID="{80F99785-6837-4C80-8E11-48BE44D07144}" presName="sibTrans" presStyleLbl="sibTrans2D1" presStyleIdx="0" presStyleCnt="0"/>
      <dgm:spPr/>
    </dgm:pt>
    <dgm:pt modelId="{82FAC3CE-8856-4B90-AF2A-6F32BD63D4F6}" type="pres">
      <dgm:prSet presAssocID="{6FA5753C-6EF8-44D2-973C-847143BA158D}" presName="compNode" presStyleCnt="0"/>
      <dgm:spPr/>
    </dgm:pt>
    <dgm:pt modelId="{ED2F1621-B103-496F-BE10-9FF9957F99DD}" type="pres">
      <dgm:prSet presAssocID="{6FA5753C-6EF8-44D2-973C-847143BA158D}" presName="iconBgRect" presStyleLbl="bgShp" presStyleIdx="2" presStyleCnt="4"/>
      <dgm:spPr/>
    </dgm:pt>
    <dgm:pt modelId="{B23EEAB0-74AA-4B9C-AABC-643BB2F7AD4E}" type="pres">
      <dgm:prSet presAssocID="{6FA5753C-6EF8-44D2-973C-847143BA158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60D9F759-702C-4AB1-A857-BAB38E1F8E65}" type="pres">
      <dgm:prSet presAssocID="{6FA5753C-6EF8-44D2-973C-847143BA158D}" presName="spaceRect" presStyleCnt="0"/>
      <dgm:spPr/>
    </dgm:pt>
    <dgm:pt modelId="{49C4BC3F-1391-441A-A9A7-5120F2E92172}" type="pres">
      <dgm:prSet presAssocID="{6FA5753C-6EF8-44D2-973C-847143BA158D}" presName="textRect" presStyleLbl="revTx" presStyleIdx="2" presStyleCnt="4">
        <dgm:presLayoutVars>
          <dgm:chMax val="1"/>
          <dgm:chPref val="1"/>
        </dgm:presLayoutVars>
      </dgm:prSet>
      <dgm:spPr/>
    </dgm:pt>
    <dgm:pt modelId="{25ED174A-5F56-4550-9949-C2B7AC68B37B}" type="pres">
      <dgm:prSet presAssocID="{CB7B5C63-DDE2-4966-96A4-398E41EEFD8B}" presName="sibTrans" presStyleLbl="sibTrans2D1" presStyleIdx="0" presStyleCnt="0"/>
      <dgm:spPr/>
    </dgm:pt>
    <dgm:pt modelId="{4AA266B5-5058-4826-8C69-9A95692696BA}" type="pres">
      <dgm:prSet presAssocID="{4B294AC3-085E-4F31-9870-35BE52AB4BE9}" presName="compNode" presStyleCnt="0"/>
      <dgm:spPr/>
    </dgm:pt>
    <dgm:pt modelId="{4F22BD65-EF27-41A1-AC9E-763EDBD3CA47}" type="pres">
      <dgm:prSet presAssocID="{4B294AC3-085E-4F31-9870-35BE52AB4BE9}" presName="iconBgRect" presStyleLbl="bgShp" presStyleIdx="3" presStyleCnt="4"/>
      <dgm:spPr/>
    </dgm:pt>
    <dgm:pt modelId="{59D492B5-69B9-4732-BCED-69A5DD16CCEE}" type="pres">
      <dgm:prSet presAssocID="{4B294AC3-085E-4F31-9870-35BE52AB4BE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0F470222-BAD6-40EC-B619-425A34B2B106}" type="pres">
      <dgm:prSet presAssocID="{4B294AC3-085E-4F31-9870-35BE52AB4BE9}" presName="spaceRect" presStyleCnt="0"/>
      <dgm:spPr/>
    </dgm:pt>
    <dgm:pt modelId="{3CC65A93-EB03-43E4-A353-CFD0D6AB2507}" type="pres">
      <dgm:prSet presAssocID="{4B294AC3-085E-4F31-9870-35BE52AB4BE9}" presName="textRect" presStyleLbl="revTx" presStyleIdx="3" presStyleCnt="4">
        <dgm:presLayoutVars>
          <dgm:chMax val="1"/>
          <dgm:chPref val="1"/>
        </dgm:presLayoutVars>
      </dgm:prSet>
      <dgm:spPr/>
    </dgm:pt>
  </dgm:ptLst>
  <dgm:cxnLst>
    <dgm:cxn modelId="{2F3DB203-D544-4850-9C04-2BB72A7D8CF1}" srcId="{65BF4F6F-E8E2-40D9-B450-7D3BABA5FC92}" destId="{D1E2C462-0235-4064-85A1-CC2754139CD0}" srcOrd="1" destOrd="0" parTransId="{D1901F1F-0E4B-4FE7-A8C4-566A123CD10E}" sibTransId="{80F99785-6837-4C80-8E11-48BE44D07144}"/>
    <dgm:cxn modelId="{22F3132E-0B29-44B0-A624-789ACB638A1C}" type="presOf" srcId="{80F99785-6837-4C80-8E11-48BE44D07144}" destId="{6655AA31-1113-402D-B4F2-D9BB098936A1}" srcOrd="0" destOrd="0" presId="urn:microsoft.com/office/officeart/2018/2/layout/IconCircleList"/>
    <dgm:cxn modelId="{1FC75E6D-F850-4E32-9CF5-76DC9A9460CA}" type="presOf" srcId="{B6306D00-B02E-43DF-B609-D64F3C4D2FF1}" destId="{04813765-6463-428B-8874-22EA21D38C94}" srcOrd="0" destOrd="0" presId="urn:microsoft.com/office/officeart/2018/2/layout/IconCircleList"/>
    <dgm:cxn modelId="{EBEFAF79-0CC8-48CB-B2E0-F79F057928AE}" type="presOf" srcId="{6140AE17-9930-4565-9CB8-A9DD45FA4176}" destId="{852A5507-2BCD-4CB1-8CF8-EC4352F405A3}" srcOrd="0" destOrd="0" presId="urn:microsoft.com/office/officeart/2018/2/layout/IconCircleList"/>
    <dgm:cxn modelId="{D46E9D8F-8583-4D1A-B8FF-DCEC03400584}" type="presOf" srcId="{CB7B5C63-DDE2-4966-96A4-398E41EEFD8B}" destId="{25ED174A-5F56-4550-9949-C2B7AC68B37B}" srcOrd="0" destOrd="0" presId="urn:microsoft.com/office/officeart/2018/2/layout/IconCircleList"/>
    <dgm:cxn modelId="{9E5921A0-5ABF-4692-9339-7352CF874BCE}" srcId="{65BF4F6F-E8E2-40D9-B450-7D3BABA5FC92}" destId="{6140AE17-9930-4565-9CB8-A9DD45FA4176}" srcOrd="0" destOrd="0" parTransId="{010E8030-0366-4343-95BF-45BA91071B81}" sibTransId="{B6306D00-B02E-43DF-B609-D64F3C4D2FF1}"/>
    <dgm:cxn modelId="{8855CEB0-C9D9-4DAB-88FB-827FDD7D4341}" type="presOf" srcId="{D1E2C462-0235-4064-85A1-CC2754139CD0}" destId="{A63BDB9C-CD84-47B9-9462-7AE8AAD161BF}" srcOrd="0" destOrd="0" presId="urn:microsoft.com/office/officeart/2018/2/layout/IconCircleList"/>
    <dgm:cxn modelId="{6470B7C0-8649-4E0D-A83C-BEE20D4A3BD0}" srcId="{65BF4F6F-E8E2-40D9-B450-7D3BABA5FC92}" destId="{6FA5753C-6EF8-44D2-973C-847143BA158D}" srcOrd="2" destOrd="0" parTransId="{D3BF8737-AEAE-4768-9FB9-943EFA29CAE0}" sibTransId="{CB7B5C63-DDE2-4966-96A4-398E41EEFD8B}"/>
    <dgm:cxn modelId="{CBB32BCF-A4AB-47C2-8B73-B9FB3A27E012}" type="presOf" srcId="{4B294AC3-085E-4F31-9870-35BE52AB4BE9}" destId="{3CC65A93-EB03-43E4-A353-CFD0D6AB2507}" srcOrd="0" destOrd="0" presId="urn:microsoft.com/office/officeart/2018/2/layout/IconCircleList"/>
    <dgm:cxn modelId="{E778B0D1-4586-42FB-829E-B0BAA2E3EE6A}" type="presOf" srcId="{6FA5753C-6EF8-44D2-973C-847143BA158D}" destId="{49C4BC3F-1391-441A-A9A7-5120F2E92172}" srcOrd="0" destOrd="0" presId="urn:microsoft.com/office/officeart/2018/2/layout/IconCircleList"/>
    <dgm:cxn modelId="{8CC8CFE8-4B76-4C0E-8821-623D55458CC5}" type="presOf" srcId="{65BF4F6F-E8E2-40D9-B450-7D3BABA5FC92}" destId="{AF350984-18DC-44C6-9319-E95D06316C52}" srcOrd="0" destOrd="0" presId="urn:microsoft.com/office/officeart/2018/2/layout/IconCircleList"/>
    <dgm:cxn modelId="{34DF92F7-57D0-445C-807D-B35CD95E5120}" srcId="{65BF4F6F-E8E2-40D9-B450-7D3BABA5FC92}" destId="{4B294AC3-085E-4F31-9870-35BE52AB4BE9}" srcOrd="3" destOrd="0" parTransId="{62965282-7F51-4C94-BDAC-5BACE5FE0820}" sibTransId="{B7CEFB41-9241-4724-9497-C7F331666A27}"/>
    <dgm:cxn modelId="{8E75C49F-7030-4BA8-8795-4C6EC39F255C}" type="presParOf" srcId="{AF350984-18DC-44C6-9319-E95D06316C52}" destId="{B6FAE022-C2B3-4129-B675-E5437BBC7CC8}" srcOrd="0" destOrd="0" presId="urn:microsoft.com/office/officeart/2018/2/layout/IconCircleList"/>
    <dgm:cxn modelId="{805B30F7-E059-41AD-9FA9-E629D68976D9}" type="presParOf" srcId="{B6FAE022-C2B3-4129-B675-E5437BBC7CC8}" destId="{29F02269-9525-494B-8C1D-A0FD0A6A4071}" srcOrd="0" destOrd="0" presId="urn:microsoft.com/office/officeart/2018/2/layout/IconCircleList"/>
    <dgm:cxn modelId="{27817B17-4DF3-4C2C-975C-9778466C5072}" type="presParOf" srcId="{29F02269-9525-494B-8C1D-A0FD0A6A4071}" destId="{1C38FCA2-07CA-4CDD-8C57-7B0F67953CE7}" srcOrd="0" destOrd="0" presId="urn:microsoft.com/office/officeart/2018/2/layout/IconCircleList"/>
    <dgm:cxn modelId="{E12BDE60-63A9-4B2A-8C94-089D730CE6AE}" type="presParOf" srcId="{29F02269-9525-494B-8C1D-A0FD0A6A4071}" destId="{C330D15B-5EDC-4376-BAC7-19A2F9DAD9DD}" srcOrd="1" destOrd="0" presId="urn:microsoft.com/office/officeart/2018/2/layout/IconCircleList"/>
    <dgm:cxn modelId="{E524C488-8E29-4BA9-80F9-7764E035E2C0}" type="presParOf" srcId="{29F02269-9525-494B-8C1D-A0FD0A6A4071}" destId="{2813DF23-F333-440A-9ADD-872439DBF3FD}" srcOrd="2" destOrd="0" presId="urn:microsoft.com/office/officeart/2018/2/layout/IconCircleList"/>
    <dgm:cxn modelId="{401D4A89-E323-4C07-A2FE-8AF9B23503DC}" type="presParOf" srcId="{29F02269-9525-494B-8C1D-A0FD0A6A4071}" destId="{852A5507-2BCD-4CB1-8CF8-EC4352F405A3}" srcOrd="3" destOrd="0" presId="urn:microsoft.com/office/officeart/2018/2/layout/IconCircleList"/>
    <dgm:cxn modelId="{95DF4F23-8D9D-43D7-A5FA-9F3D7FF519BC}" type="presParOf" srcId="{B6FAE022-C2B3-4129-B675-E5437BBC7CC8}" destId="{04813765-6463-428B-8874-22EA21D38C94}" srcOrd="1" destOrd="0" presId="urn:microsoft.com/office/officeart/2018/2/layout/IconCircleList"/>
    <dgm:cxn modelId="{C9ABC0EE-4A4A-48F8-9185-91717A6DD29A}" type="presParOf" srcId="{B6FAE022-C2B3-4129-B675-E5437BBC7CC8}" destId="{A90C131B-1AA3-4504-BB4B-1BEF45B5AEE5}" srcOrd="2" destOrd="0" presId="urn:microsoft.com/office/officeart/2018/2/layout/IconCircleList"/>
    <dgm:cxn modelId="{BE528B8C-1F49-4BD0-822F-BEE5D54E6626}" type="presParOf" srcId="{A90C131B-1AA3-4504-BB4B-1BEF45B5AEE5}" destId="{23719A16-A6D4-41EC-AF38-9736C1D09DA7}" srcOrd="0" destOrd="0" presId="urn:microsoft.com/office/officeart/2018/2/layout/IconCircleList"/>
    <dgm:cxn modelId="{6BB2F778-2073-46C9-8CD9-17CBE4D3452F}" type="presParOf" srcId="{A90C131B-1AA3-4504-BB4B-1BEF45B5AEE5}" destId="{89620246-BFAD-41EC-B258-478B87E12BAF}" srcOrd="1" destOrd="0" presId="urn:microsoft.com/office/officeart/2018/2/layout/IconCircleList"/>
    <dgm:cxn modelId="{8CF89D59-B8C5-45C8-B534-DBE9C358E45E}" type="presParOf" srcId="{A90C131B-1AA3-4504-BB4B-1BEF45B5AEE5}" destId="{1C451CB4-AB3A-4422-A72E-26B8304A2D08}" srcOrd="2" destOrd="0" presId="urn:microsoft.com/office/officeart/2018/2/layout/IconCircleList"/>
    <dgm:cxn modelId="{3CEC80A1-9272-46D2-89CE-26B7A7F39D18}" type="presParOf" srcId="{A90C131B-1AA3-4504-BB4B-1BEF45B5AEE5}" destId="{A63BDB9C-CD84-47B9-9462-7AE8AAD161BF}" srcOrd="3" destOrd="0" presId="urn:microsoft.com/office/officeart/2018/2/layout/IconCircleList"/>
    <dgm:cxn modelId="{C215546A-8072-4AA7-BC57-63C88F8DD022}" type="presParOf" srcId="{B6FAE022-C2B3-4129-B675-E5437BBC7CC8}" destId="{6655AA31-1113-402D-B4F2-D9BB098936A1}" srcOrd="3" destOrd="0" presId="urn:microsoft.com/office/officeart/2018/2/layout/IconCircleList"/>
    <dgm:cxn modelId="{40219B64-394D-4261-9D02-37A99DE0B7AA}" type="presParOf" srcId="{B6FAE022-C2B3-4129-B675-E5437BBC7CC8}" destId="{82FAC3CE-8856-4B90-AF2A-6F32BD63D4F6}" srcOrd="4" destOrd="0" presId="urn:microsoft.com/office/officeart/2018/2/layout/IconCircleList"/>
    <dgm:cxn modelId="{BE688895-047A-431D-82D7-8F49D55D2137}" type="presParOf" srcId="{82FAC3CE-8856-4B90-AF2A-6F32BD63D4F6}" destId="{ED2F1621-B103-496F-BE10-9FF9957F99DD}" srcOrd="0" destOrd="0" presId="urn:microsoft.com/office/officeart/2018/2/layout/IconCircleList"/>
    <dgm:cxn modelId="{5CEF4593-0EDC-4673-B5BF-655A2ADCFE91}" type="presParOf" srcId="{82FAC3CE-8856-4B90-AF2A-6F32BD63D4F6}" destId="{B23EEAB0-74AA-4B9C-AABC-643BB2F7AD4E}" srcOrd="1" destOrd="0" presId="urn:microsoft.com/office/officeart/2018/2/layout/IconCircleList"/>
    <dgm:cxn modelId="{0170D45C-6FDB-4F6F-8341-47DE50279780}" type="presParOf" srcId="{82FAC3CE-8856-4B90-AF2A-6F32BD63D4F6}" destId="{60D9F759-702C-4AB1-A857-BAB38E1F8E65}" srcOrd="2" destOrd="0" presId="urn:microsoft.com/office/officeart/2018/2/layout/IconCircleList"/>
    <dgm:cxn modelId="{34532D68-730D-4095-B84C-D585FF7CCC40}" type="presParOf" srcId="{82FAC3CE-8856-4B90-AF2A-6F32BD63D4F6}" destId="{49C4BC3F-1391-441A-A9A7-5120F2E92172}" srcOrd="3" destOrd="0" presId="urn:microsoft.com/office/officeart/2018/2/layout/IconCircleList"/>
    <dgm:cxn modelId="{9E6BB6BF-255E-405A-B847-89628FCD3A5A}" type="presParOf" srcId="{B6FAE022-C2B3-4129-B675-E5437BBC7CC8}" destId="{25ED174A-5F56-4550-9949-C2B7AC68B37B}" srcOrd="5" destOrd="0" presId="urn:microsoft.com/office/officeart/2018/2/layout/IconCircleList"/>
    <dgm:cxn modelId="{2AF8EBB3-74F8-4AFF-BDB5-A88EA2B96F01}" type="presParOf" srcId="{B6FAE022-C2B3-4129-B675-E5437BBC7CC8}" destId="{4AA266B5-5058-4826-8C69-9A95692696BA}" srcOrd="6" destOrd="0" presId="urn:microsoft.com/office/officeart/2018/2/layout/IconCircleList"/>
    <dgm:cxn modelId="{3BA771DC-9F45-4CAC-9A45-DCCFDB7194BF}" type="presParOf" srcId="{4AA266B5-5058-4826-8C69-9A95692696BA}" destId="{4F22BD65-EF27-41A1-AC9E-763EDBD3CA47}" srcOrd="0" destOrd="0" presId="urn:microsoft.com/office/officeart/2018/2/layout/IconCircleList"/>
    <dgm:cxn modelId="{DA3D9A8A-004B-4B98-81C2-2906F68E7203}" type="presParOf" srcId="{4AA266B5-5058-4826-8C69-9A95692696BA}" destId="{59D492B5-69B9-4732-BCED-69A5DD16CCEE}" srcOrd="1" destOrd="0" presId="urn:microsoft.com/office/officeart/2018/2/layout/IconCircleList"/>
    <dgm:cxn modelId="{AAEF1560-5A10-467C-8980-30585894BE3D}" type="presParOf" srcId="{4AA266B5-5058-4826-8C69-9A95692696BA}" destId="{0F470222-BAD6-40EC-B619-425A34B2B106}" srcOrd="2" destOrd="0" presId="urn:microsoft.com/office/officeart/2018/2/layout/IconCircleList"/>
    <dgm:cxn modelId="{2430D375-A9FA-48F8-85D2-DD5F253BEF2B}" type="presParOf" srcId="{4AA266B5-5058-4826-8C69-9A95692696BA}" destId="{3CC65A93-EB03-43E4-A353-CFD0D6AB250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BAD3FE-57CE-4FB0-BC08-A2B23F7FC62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9378D5F6-015C-45FD-8DA9-2138E579A826}">
      <dgm:prSet custT="1"/>
      <dgm:spPr/>
      <dgm:t>
        <a:bodyPr/>
        <a:lstStyle/>
        <a:p>
          <a:r>
            <a:rPr lang="fr-FR" sz="1800" b="1" dirty="0"/>
            <a:t>PROBLÉMATIQUE</a:t>
          </a:r>
          <a:endParaRPr lang="en-US" sz="1800" dirty="0"/>
        </a:p>
      </dgm:t>
    </dgm:pt>
    <dgm:pt modelId="{C230A15B-AE10-4B17-95D5-3AD7B78B4795}" type="parTrans" cxnId="{CA995AA3-2398-44C2-A0D2-807F2041A4FE}">
      <dgm:prSet/>
      <dgm:spPr/>
      <dgm:t>
        <a:bodyPr/>
        <a:lstStyle/>
        <a:p>
          <a:endParaRPr lang="en-US"/>
        </a:p>
      </dgm:t>
    </dgm:pt>
    <dgm:pt modelId="{A46414FC-1DF8-4BB9-97C8-C4028D52FF46}" type="sibTrans" cxnId="{CA995AA3-2398-44C2-A0D2-807F2041A4FE}">
      <dgm:prSet/>
      <dgm:spPr/>
      <dgm:t>
        <a:bodyPr/>
        <a:lstStyle/>
        <a:p>
          <a:endParaRPr lang="en-US"/>
        </a:p>
      </dgm:t>
    </dgm:pt>
    <dgm:pt modelId="{D2D485CE-DE94-4FEA-A311-2E9C1721038E}">
      <dgm:prSet custT="1"/>
      <dgm:spPr/>
      <dgm:t>
        <a:bodyPr/>
        <a:lstStyle/>
        <a:p>
          <a:r>
            <a:rPr lang="fr-FR" sz="1800" dirty="0"/>
            <a:t>Comment anticiper les zones à haut risque d’insécurité alimentaire à partir de données climatiques, géographiques et socio-économiques ?</a:t>
          </a:r>
          <a:endParaRPr lang="en-US" sz="1800" dirty="0"/>
        </a:p>
      </dgm:t>
    </dgm:pt>
    <dgm:pt modelId="{59668F32-C744-404B-8230-B32532DD7FCE}" type="parTrans" cxnId="{F9607653-DEB8-4A7C-9D4F-10EFAAF89E9C}">
      <dgm:prSet/>
      <dgm:spPr/>
      <dgm:t>
        <a:bodyPr/>
        <a:lstStyle/>
        <a:p>
          <a:endParaRPr lang="en-US"/>
        </a:p>
      </dgm:t>
    </dgm:pt>
    <dgm:pt modelId="{1746F091-B524-48BA-86E7-0DF5300E0FEB}" type="sibTrans" cxnId="{F9607653-DEB8-4A7C-9D4F-10EFAAF89E9C}">
      <dgm:prSet/>
      <dgm:spPr/>
      <dgm:t>
        <a:bodyPr/>
        <a:lstStyle/>
        <a:p>
          <a:endParaRPr lang="en-US"/>
        </a:p>
      </dgm:t>
    </dgm:pt>
    <dgm:pt modelId="{243DEDB7-EC30-4F64-A9F1-50F54B600674}">
      <dgm:prSet custT="1"/>
      <dgm:spPr/>
      <dgm:t>
        <a:bodyPr/>
        <a:lstStyle/>
        <a:p>
          <a:r>
            <a:rPr lang="fr-FR" sz="1800" b="1" dirty="0"/>
            <a:t>HYPOTHÈSE</a:t>
          </a:r>
          <a:endParaRPr lang="en-US" sz="1800" dirty="0"/>
        </a:p>
      </dgm:t>
    </dgm:pt>
    <dgm:pt modelId="{D2B84099-D66E-443C-9D6B-077E29980771}" type="parTrans" cxnId="{E88CADF8-FFA1-44DE-8E72-3877352B36C6}">
      <dgm:prSet/>
      <dgm:spPr/>
      <dgm:t>
        <a:bodyPr/>
        <a:lstStyle/>
        <a:p>
          <a:endParaRPr lang="en-US"/>
        </a:p>
      </dgm:t>
    </dgm:pt>
    <dgm:pt modelId="{0F630E00-D50B-4F7A-A2E1-D565112B554A}" type="sibTrans" cxnId="{E88CADF8-FFA1-44DE-8E72-3877352B36C6}">
      <dgm:prSet/>
      <dgm:spPr/>
      <dgm:t>
        <a:bodyPr/>
        <a:lstStyle/>
        <a:p>
          <a:endParaRPr lang="en-US"/>
        </a:p>
      </dgm:t>
    </dgm:pt>
    <dgm:pt modelId="{6117316C-77D4-4D08-9423-2DD725B9B23D}">
      <dgm:prSet custT="1"/>
      <dgm:spPr/>
      <dgm:t>
        <a:bodyPr/>
        <a:lstStyle/>
        <a:p>
          <a:r>
            <a:rPr lang="fr-FR" sz="1800" dirty="0"/>
            <a:t>Les indicateurs climatiques (pluie, NDVI, sécheresse) et socio-économiques influencent significativement le risque d’insécurité alimentaire.</a:t>
          </a:r>
          <a:endParaRPr lang="en-US" sz="1800" dirty="0"/>
        </a:p>
      </dgm:t>
    </dgm:pt>
    <dgm:pt modelId="{90F5DF6A-98A1-42A0-BF45-E6BC28254271}" type="parTrans" cxnId="{7CB5183D-A8D1-4485-B26C-7DA632640E0D}">
      <dgm:prSet/>
      <dgm:spPr/>
      <dgm:t>
        <a:bodyPr/>
        <a:lstStyle/>
        <a:p>
          <a:endParaRPr lang="en-US"/>
        </a:p>
      </dgm:t>
    </dgm:pt>
    <dgm:pt modelId="{DD2DC64D-DD9F-4FD6-B5B0-E782EA23C249}" type="sibTrans" cxnId="{7CB5183D-A8D1-4485-B26C-7DA632640E0D}">
      <dgm:prSet/>
      <dgm:spPr/>
      <dgm:t>
        <a:bodyPr/>
        <a:lstStyle/>
        <a:p>
          <a:endParaRPr lang="en-US"/>
        </a:p>
      </dgm:t>
    </dgm:pt>
    <dgm:pt modelId="{3A4D9659-446C-4F45-AC4F-F5A141862B11}" type="pres">
      <dgm:prSet presAssocID="{A7BAD3FE-57CE-4FB0-BC08-A2B23F7FC62B}" presName="Name0" presStyleCnt="0">
        <dgm:presLayoutVars>
          <dgm:dir/>
          <dgm:animLvl val="lvl"/>
          <dgm:resizeHandles val="exact"/>
        </dgm:presLayoutVars>
      </dgm:prSet>
      <dgm:spPr/>
    </dgm:pt>
    <dgm:pt modelId="{32A021C0-5724-4FC7-BCA7-F3EA823EBD9B}" type="pres">
      <dgm:prSet presAssocID="{9378D5F6-015C-45FD-8DA9-2138E579A826}" presName="composite" presStyleCnt="0"/>
      <dgm:spPr/>
    </dgm:pt>
    <dgm:pt modelId="{76C29A05-80A4-442E-9767-1796A88F64F5}" type="pres">
      <dgm:prSet presAssocID="{9378D5F6-015C-45FD-8DA9-2138E579A826}" presName="parTx" presStyleLbl="alignNode1" presStyleIdx="0" presStyleCnt="2">
        <dgm:presLayoutVars>
          <dgm:chMax val="0"/>
          <dgm:chPref val="0"/>
          <dgm:bulletEnabled val="1"/>
        </dgm:presLayoutVars>
      </dgm:prSet>
      <dgm:spPr/>
    </dgm:pt>
    <dgm:pt modelId="{3F5FF334-8F49-4D59-B071-72CB4C3BFFEC}" type="pres">
      <dgm:prSet presAssocID="{9378D5F6-015C-45FD-8DA9-2138E579A826}" presName="desTx" presStyleLbl="alignAccFollowNode1" presStyleIdx="0" presStyleCnt="2">
        <dgm:presLayoutVars>
          <dgm:bulletEnabled val="1"/>
        </dgm:presLayoutVars>
      </dgm:prSet>
      <dgm:spPr/>
    </dgm:pt>
    <dgm:pt modelId="{D8D473DF-4278-432E-84C4-88C5759DDF00}" type="pres">
      <dgm:prSet presAssocID="{A46414FC-1DF8-4BB9-97C8-C4028D52FF46}" presName="space" presStyleCnt="0"/>
      <dgm:spPr/>
    </dgm:pt>
    <dgm:pt modelId="{E43BF4F4-D545-4F43-9663-68295790573D}" type="pres">
      <dgm:prSet presAssocID="{243DEDB7-EC30-4F64-A9F1-50F54B600674}" presName="composite" presStyleCnt="0"/>
      <dgm:spPr/>
    </dgm:pt>
    <dgm:pt modelId="{83792C0D-0AD7-42AC-9B83-4582E61CEAC2}" type="pres">
      <dgm:prSet presAssocID="{243DEDB7-EC30-4F64-A9F1-50F54B600674}" presName="parTx" presStyleLbl="alignNode1" presStyleIdx="1" presStyleCnt="2">
        <dgm:presLayoutVars>
          <dgm:chMax val="0"/>
          <dgm:chPref val="0"/>
          <dgm:bulletEnabled val="1"/>
        </dgm:presLayoutVars>
      </dgm:prSet>
      <dgm:spPr/>
    </dgm:pt>
    <dgm:pt modelId="{E594DDE9-81AA-42DD-B0C5-120ED69C9C9B}" type="pres">
      <dgm:prSet presAssocID="{243DEDB7-EC30-4F64-A9F1-50F54B600674}" presName="desTx" presStyleLbl="alignAccFollowNode1" presStyleIdx="1" presStyleCnt="2">
        <dgm:presLayoutVars>
          <dgm:bulletEnabled val="1"/>
        </dgm:presLayoutVars>
      </dgm:prSet>
      <dgm:spPr/>
    </dgm:pt>
  </dgm:ptLst>
  <dgm:cxnLst>
    <dgm:cxn modelId="{01428414-023A-43A0-ADC1-7BFDC037BB2B}" type="presOf" srcId="{D2D485CE-DE94-4FEA-A311-2E9C1721038E}" destId="{3F5FF334-8F49-4D59-B071-72CB4C3BFFEC}" srcOrd="0" destOrd="0" presId="urn:microsoft.com/office/officeart/2005/8/layout/hList1"/>
    <dgm:cxn modelId="{56522822-C502-439F-93FF-0ABF390842BE}" type="presOf" srcId="{6117316C-77D4-4D08-9423-2DD725B9B23D}" destId="{E594DDE9-81AA-42DD-B0C5-120ED69C9C9B}" srcOrd="0" destOrd="0" presId="urn:microsoft.com/office/officeart/2005/8/layout/hList1"/>
    <dgm:cxn modelId="{7CB5183D-A8D1-4485-B26C-7DA632640E0D}" srcId="{243DEDB7-EC30-4F64-A9F1-50F54B600674}" destId="{6117316C-77D4-4D08-9423-2DD725B9B23D}" srcOrd="0" destOrd="0" parTransId="{90F5DF6A-98A1-42A0-BF45-E6BC28254271}" sibTransId="{DD2DC64D-DD9F-4FD6-B5B0-E782EA23C249}"/>
    <dgm:cxn modelId="{7C44B93F-8F70-45F9-B200-FCC7514CC728}" type="presOf" srcId="{A7BAD3FE-57CE-4FB0-BC08-A2B23F7FC62B}" destId="{3A4D9659-446C-4F45-AC4F-F5A141862B11}" srcOrd="0" destOrd="0" presId="urn:microsoft.com/office/officeart/2005/8/layout/hList1"/>
    <dgm:cxn modelId="{9C39F246-D993-4E77-A29C-D76600400086}" type="presOf" srcId="{243DEDB7-EC30-4F64-A9F1-50F54B600674}" destId="{83792C0D-0AD7-42AC-9B83-4582E61CEAC2}" srcOrd="0" destOrd="0" presId="urn:microsoft.com/office/officeart/2005/8/layout/hList1"/>
    <dgm:cxn modelId="{F9607653-DEB8-4A7C-9D4F-10EFAAF89E9C}" srcId="{9378D5F6-015C-45FD-8DA9-2138E579A826}" destId="{D2D485CE-DE94-4FEA-A311-2E9C1721038E}" srcOrd="0" destOrd="0" parTransId="{59668F32-C744-404B-8230-B32532DD7FCE}" sibTransId="{1746F091-B524-48BA-86E7-0DF5300E0FEB}"/>
    <dgm:cxn modelId="{CA995AA3-2398-44C2-A0D2-807F2041A4FE}" srcId="{A7BAD3FE-57CE-4FB0-BC08-A2B23F7FC62B}" destId="{9378D5F6-015C-45FD-8DA9-2138E579A826}" srcOrd="0" destOrd="0" parTransId="{C230A15B-AE10-4B17-95D5-3AD7B78B4795}" sibTransId="{A46414FC-1DF8-4BB9-97C8-C4028D52FF46}"/>
    <dgm:cxn modelId="{04D0E5AA-E787-4ED0-AE97-4714C95415E0}" type="presOf" srcId="{9378D5F6-015C-45FD-8DA9-2138E579A826}" destId="{76C29A05-80A4-442E-9767-1796A88F64F5}" srcOrd="0" destOrd="0" presId="urn:microsoft.com/office/officeart/2005/8/layout/hList1"/>
    <dgm:cxn modelId="{E88CADF8-FFA1-44DE-8E72-3877352B36C6}" srcId="{A7BAD3FE-57CE-4FB0-BC08-A2B23F7FC62B}" destId="{243DEDB7-EC30-4F64-A9F1-50F54B600674}" srcOrd="1" destOrd="0" parTransId="{D2B84099-D66E-443C-9D6B-077E29980771}" sibTransId="{0F630E00-D50B-4F7A-A2E1-D565112B554A}"/>
    <dgm:cxn modelId="{950A232D-1983-4B6B-80A8-4B03BB46A6D4}" type="presParOf" srcId="{3A4D9659-446C-4F45-AC4F-F5A141862B11}" destId="{32A021C0-5724-4FC7-BCA7-F3EA823EBD9B}" srcOrd="0" destOrd="0" presId="urn:microsoft.com/office/officeart/2005/8/layout/hList1"/>
    <dgm:cxn modelId="{8A76B4D5-C4C9-41C2-8753-9CE60D84F3B5}" type="presParOf" srcId="{32A021C0-5724-4FC7-BCA7-F3EA823EBD9B}" destId="{76C29A05-80A4-442E-9767-1796A88F64F5}" srcOrd="0" destOrd="0" presId="urn:microsoft.com/office/officeart/2005/8/layout/hList1"/>
    <dgm:cxn modelId="{96A6006D-4F8D-47FC-9287-3B65000FA8CD}" type="presParOf" srcId="{32A021C0-5724-4FC7-BCA7-F3EA823EBD9B}" destId="{3F5FF334-8F49-4D59-B071-72CB4C3BFFEC}" srcOrd="1" destOrd="0" presId="urn:microsoft.com/office/officeart/2005/8/layout/hList1"/>
    <dgm:cxn modelId="{90EA97E8-6A3B-429B-BF05-729015CF51A1}" type="presParOf" srcId="{3A4D9659-446C-4F45-AC4F-F5A141862B11}" destId="{D8D473DF-4278-432E-84C4-88C5759DDF00}" srcOrd="1" destOrd="0" presId="urn:microsoft.com/office/officeart/2005/8/layout/hList1"/>
    <dgm:cxn modelId="{6AAA0101-69B4-486F-8510-2FF9B0AD6869}" type="presParOf" srcId="{3A4D9659-446C-4F45-AC4F-F5A141862B11}" destId="{E43BF4F4-D545-4F43-9663-68295790573D}" srcOrd="2" destOrd="0" presId="urn:microsoft.com/office/officeart/2005/8/layout/hList1"/>
    <dgm:cxn modelId="{FBD592A6-2B22-4F3A-999A-AC5E55D14E1D}" type="presParOf" srcId="{E43BF4F4-D545-4F43-9663-68295790573D}" destId="{83792C0D-0AD7-42AC-9B83-4582E61CEAC2}" srcOrd="0" destOrd="0" presId="urn:microsoft.com/office/officeart/2005/8/layout/hList1"/>
    <dgm:cxn modelId="{2FCBD90D-FA8C-4C68-8DD7-B0324624905C}" type="presParOf" srcId="{E43BF4F4-D545-4F43-9663-68295790573D}" destId="{E594DDE9-81AA-42DD-B0C5-120ED69C9C9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213A03-19FA-4638-9779-645356BD2EA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9C39D89-F681-42E6-B51A-08577F06BD93}">
      <dgm:prSet custT="1"/>
      <dgm:spPr/>
      <dgm:t>
        <a:bodyPr/>
        <a:lstStyle/>
        <a:p>
          <a:pPr>
            <a:lnSpc>
              <a:spcPct val="100000"/>
            </a:lnSpc>
            <a:defRPr cap="all"/>
          </a:pPr>
          <a:r>
            <a:rPr lang="en-US" sz="1400" b="0" i="0" dirty="0" err="1"/>
            <a:t>transformartion</a:t>
          </a:r>
          <a:r>
            <a:rPr lang="en-US" sz="1400" b="0" i="0" dirty="0"/>
            <a:t> des données brutes </a:t>
          </a:r>
          <a:r>
            <a:rPr lang="en-US" sz="1400" b="0" i="0" dirty="0" err="1"/>
            <a:t>en</a:t>
          </a:r>
          <a:r>
            <a:rPr lang="en-US" sz="1400" b="0" i="0" dirty="0"/>
            <a:t> un jeu propre, </a:t>
          </a:r>
          <a:r>
            <a:rPr lang="en-US" sz="1400" b="0" i="0" dirty="0" err="1"/>
            <a:t>cohérent</a:t>
          </a:r>
          <a:r>
            <a:rPr lang="en-US" sz="1400" b="0" i="0" dirty="0"/>
            <a:t> et exploitable pour la </a:t>
          </a:r>
          <a:r>
            <a:rPr lang="en-US" sz="1400" b="0" i="0" dirty="0" err="1"/>
            <a:t>modélisation</a:t>
          </a:r>
          <a:r>
            <a:rPr lang="en-US" sz="1400" b="0" i="0" dirty="0"/>
            <a:t>.</a:t>
          </a:r>
          <a:endParaRPr lang="en-US" sz="1400" dirty="0"/>
        </a:p>
      </dgm:t>
    </dgm:pt>
    <dgm:pt modelId="{01508CFD-44F6-41CA-ADE5-61D9FBC7B235}" type="parTrans" cxnId="{4608ECEE-1179-4D1B-8B77-987FC3E67F0F}">
      <dgm:prSet/>
      <dgm:spPr/>
      <dgm:t>
        <a:bodyPr/>
        <a:lstStyle/>
        <a:p>
          <a:endParaRPr lang="en-US"/>
        </a:p>
      </dgm:t>
    </dgm:pt>
    <dgm:pt modelId="{88432B4B-3AE0-495E-8728-8F83B8DC318C}" type="sibTrans" cxnId="{4608ECEE-1179-4D1B-8B77-987FC3E67F0F}">
      <dgm:prSet/>
      <dgm:spPr/>
      <dgm:t>
        <a:bodyPr/>
        <a:lstStyle/>
        <a:p>
          <a:endParaRPr lang="en-US"/>
        </a:p>
      </dgm:t>
    </dgm:pt>
    <dgm:pt modelId="{A3DD24CD-D93F-43B2-A7D9-0F941621A70C}">
      <dgm:prSet custT="1"/>
      <dgm:spPr/>
      <dgm:t>
        <a:bodyPr/>
        <a:lstStyle/>
        <a:p>
          <a:pPr>
            <a:lnSpc>
              <a:spcPct val="100000"/>
            </a:lnSpc>
            <a:defRPr cap="all"/>
          </a:pPr>
          <a:r>
            <a:rPr lang="fr-FR" sz="1400" dirty="0"/>
            <a:t>Données couvrant la période 2010–2025</a:t>
          </a:r>
          <a:endParaRPr lang="en-US" sz="1400" dirty="0"/>
        </a:p>
      </dgm:t>
    </dgm:pt>
    <dgm:pt modelId="{91BE7A3C-472C-4760-AAE0-2E9194D14B51}" type="parTrans" cxnId="{F464905C-C42D-4570-8E5A-6DAD9E638E3F}">
      <dgm:prSet/>
      <dgm:spPr/>
      <dgm:t>
        <a:bodyPr/>
        <a:lstStyle/>
        <a:p>
          <a:endParaRPr lang="en-US"/>
        </a:p>
      </dgm:t>
    </dgm:pt>
    <dgm:pt modelId="{94748BBB-75A8-4D4B-83BA-DF56E20B2427}" type="sibTrans" cxnId="{F464905C-C42D-4570-8E5A-6DAD9E638E3F}">
      <dgm:prSet/>
      <dgm:spPr/>
      <dgm:t>
        <a:bodyPr/>
        <a:lstStyle/>
        <a:p>
          <a:endParaRPr lang="en-US"/>
        </a:p>
      </dgm:t>
    </dgm:pt>
    <dgm:pt modelId="{E4D8F8F0-BC8C-4A9F-9882-DCF8EF69EC48}">
      <dgm:prSet custT="1"/>
      <dgm:spPr/>
      <dgm:t>
        <a:bodyPr/>
        <a:lstStyle/>
        <a:p>
          <a:pPr>
            <a:lnSpc>
              <a:spcPct val="100000"/>
            </a:lnSpc>
            <a:defRPr cap="all"/>
          </a:pPr>
          <a:r>
            <a:rPr lang="fr-FR" sz="1400" dirty="0"/>
            <a:t>10 départements et 140 communes intégrés</a:t>
          </a:r>
          <a:endParaRPr lang="en-US" sz="1400" dirty="0"/>
        </a:p>
      </dgm:t>
    </dgm:pt>
    <dgm:pt modelId="{9A6919C1-8CE1-477D-8CD3-96D058FEF2EF}" type="parTrans" cxnId="{ABCC53B8-244A-4451-94E9-C89BE5E6AEEE}">
      <dgm:prSet/>
      <dgm:spPr/>
      <dgm:t>
        <a:bodyPr/>
        <a:lstStyle/>
        <a:p>
          <a:endParaRPr lang="fr-FR"/>
        </a:p>
      </dgm:t>
    </dgm:pt>
    <dgm:pt modelId="{F783FE81-F123-429E-A7F4-A3120365D406}" type="sibTrans" cxnId="{ABCC53B8-244A-4451-94E9-C89BE5E6AEEE}">
      <dgm:prSet/>
      <dgm:spPr/>
      <dgm:t>
        <a:bodyPr/>
        <a:lstStyle/>
        <a:p>
          <a:endParaRPr lang="fr-FR"/>
        </a:p>
      </dgm:t>
    </dgm:pt>
    <dgm:pt modelId="{D65152E1-BD75-4A13-BB27-1FD6A53AFB82}" type="pres">
      <dgm:prSet presAssocID="{A9213A03-19FA-4638-9779-645356BD2EA1}" presName="root" presStyleCnt="0">
        <dgm:presLayoutVars>
          <dgm:dir/>
          <dgm:resizeHandles val="exact"/>
        </dgm:presLayoutVars>
      </dgm:prSet>
      <dgm:spPr/>
    </dgm:pt>
    <dgm:pt modelId="{63B1D386-321A-4EF6-9A42-9097807E5412}" type="pres">
      <dgm:prSet presAssocID="{D9C39D89-F681-42E6-B51A-08577F06BD93}" presName="compNode" presStyleCnt="0"/>
      <dgm:spPr/>
    </dgm:pt>
    <dgm:pt modelId="{3F1214A3-3AD4-425A-AB1E-C93B5EF243DE}" type="pres">
      <dgm:prSet presAssocID="{D9C39D89-F681-42E6-B51A-08577F06BD93}" presName="iconBgRect" presStyleLbl="bgShp" presStyleIdx="0" presStyleCnt="3"/>
      <dgm:spPr>
        <a:prstGeom prst="round2DiagRect">
          <a:avLst>
            <a:gd name="adj1" fmla="val 29727"/>
            <a:gd name="adj2" fmla="val 0"/>
          </a:avLst>
        </a:prstGeom>
      </dgm:spPr>
    </dgm:pt>
    <dgm:pt modelId="{4FE04966-B72D-4003-B1DD-DF65649D5468}" type="pres">
      <dgm:prSet presAssocID="{D9C39D89-F681-42E6-B51A-08577F06BD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eur"/>
        </a:ext>
      </dgm:extLst>
    </dgm:pt>
    <dgm:pt modelId="{D1CD9320-E8BE-40CA-AD7C-55CCA351DF2F}" type="pres">
      <dgm:prSet presAssocID="{D9C39D89-F681-42E6-B51A-08577F06BD93}" presName="spaceRect" presStyleCnt="0"/>
      <dgm:spPr/>
    </dgm:pt>
    <dgm:pt modelId="{6D1802B1-99FF-433C-B2CB-4E9E95716447}" type="pres">
      <dgm:prSet presAssocID="{D9C39D89-F681-42E6-B51A-08577F06BD93}" presName="textRect" presStyleLbl="revTx" presStyleIdx="0" presStyleCnt="3">
        <dgm:presLayoutVars>
          <dgm:chMax val="1"/>
          <dgm:chPref val="1"/>
        </dgm:presLayoutVars>
      </dgm:prSet>
      <dgm:spPr/>
    </dgm:pt>
    <dgm:pt modelId="{736CB0AE-A740-4487-845E-25BA96BB6963}" type="pres">
      <dgm:prSet presAssocID="{88432B4B-3AE0-495E-8728-8F83B8DC318C}" presName="sibTrans" presStyleCnt="0"/>
      <dgm:spPr/>
    </dgm:pt>
    <dgm:pt modelId="{41B213BB-F8D7-474B-9B5C-7085C7E14A42}" type="pres">
      <dgm:prSet presAssocID="{A3DD24CD-D93F-43B2-A7D9-0F941621A70C}" presName="compNode" presStyleCnt="0"/>
      <dgm:spPr/>
    </dgm:pt>
    <dgm:pt modelId="{BF35CA8D-5997-4790-BAF7-C9A3C5120DED}" type="pres">
      <dgm:prSet presAssocID="{A3DD24CD-D93F-43B2-A7D9-0F941621A70C}" presName="iconBgRect" presStyleLbl="bgShp" presStyleIdx="1" presStyleCnt="3"/>
      <dgm:spPr>
        <a:prstGeom prst="round2DiagRect">
          <a:avLst>
            <a:gd name="adj1" fmla="val 29727"/>
            <a:gd name="adj2" fmla="val 0"/>
          </a:avLst>
        </a:prstGeom>
      </dgm:spPr>
    </dgm:pt>
    <dgm:pt modelId="{27E9385B-D898-4F1B-BC2D-F8B80CC942E4}" type="pres">
      <dgm:prSet presAssocID="{A3DD24CD-D93F-43B2-A7D9-0F941621A7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Yuan"/>
        </a:ext>
      </dgm:extLst>
    </dgm:pt>
    <dgm:pt modelId="{E0107AE1-DD60-41D3-B670-988EEA079552}" type="pres">
      <dgm:prSet presAssocID="{A3DD24CD-D93F-43B2-A7D9-0F941621A70C}" presName="spaceRect" presStyleCnt="0"/>
      <dgm:spPr/>
    </dgm:pt>
    <dgm:pt modelId="{5D35F756-1347-4EC6-A5A7-C0E689CBB6C1}" type="pres">
      <dgm:prSet presAssocID="{A3DD24CD-D93F-43B2-A7D9-0F941621A70C}" presName="textRect" presStyleLbl="revTx" presStyleIdx="1" presStyleCnt="3">
        <dgm:presLayoutVars>
          <dgm:chMax val="1"/>
          <dgm:chPref val="1"/>
        </dgm:presLayoutVars>
      </dgm:prSet>
      <dgm:spPr/>
    </dgm:pt>
    <dgm:pt modelId="{9E1BABA7-12A7-44C4-A918-06607935F8CC}" type="pres">
      <dgm:prSet presAssocID="{94748BBB-75A8-4D4B-83BA-DF56E20B2427}" presName="sibTrans" presStyleCnt="0"/>
      <dgm:spPr/>
    </dgm:pt>
    <dgm:pt modelId="{1BFB971E-6DA0-4E64-A584-21A67E155466}" type="pres">
      <dgm:prSet presAssocID="{E4D8F8F0-BC8C-4A9F-9882-DCF8EF69EC48}" presName="compNode" presStyleCnt="0"/>
      <dgm:spPr/>
    </dgm:pt>
    <dgm:pt modelId="{75B3265F-6143-40FC-BD1B-6153FEEDF3D6}" type="pres">
      <dgm:prSet presAssocID="{E4D8F8F0-BC8C-4A9F-9882-DCF8EF69EC48}" presName="iconBgRect" presStyleLbl="bgShp" presStyleIdx="2" presStyleCnt="3"/>
      <dgm:spPr>
        <a:prstGeom prst="round2DiagRect">
          <a:avLst>
            <a:gd name="adj1" fmla="val 29727"/>
            <a:gd name="adj2" fmla="val 0"/>
          </a:avLst>
        </a:prstGeom>
      </dgm:spPr>
    </dgm:pt>
    <dgm:pt modelId="{434F8554-0E1D-4DD7-8166-BADBA2E284FE}" type="pres">
      <dgm:prSet presAssocID="{E4D8F8F0-BC8C-4A9F-9882-DCF8EF69EC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lle"/>
        </a:ext>
      </dgm:extLst>
    </dgm:pt>
    <dgm:pt modelId="{9070DD76-AFCD-4404-AAF3-87C68FBBF375}" type="pres">
      <dgm:prSet presAssocID="{E4D8F8F0-BC8C-4A9F-9882-DCF8EF69EC48}" presName="spaceRect" presStyleCnt="0"/>
      <dgm:spPr/>
    </dgm:pt>
    <dgm:pt modelId="{17F07D9E-7C49-49DD-85A5-63FCA39E93A6}" type="pres">
      <dgm:prSet presAssocID="{E4D8F8F0-BC8C-4A9F-9882-DCF8EF69EC48}" presName="textRect" presStyleLbl="revTx" presStyleIdx="2" presStyleCnt="3">
        <dgm:presLayoutVars>
          <dgm:chMax val="1"/>
          <dgm:chPref val="1"/>
        </dgm:presLayoutVars>
      </dgm:prSet>
      <dgm:spPr/>
    </dgm:pt>
  </dgm:ptLst>
  <dgm:cxnLst>
    <dgm:cxn modelId="{F72D772C-6A13-4640-9E4D-C3A094320B91}" type="presOf" srcId="{D9C39D89-F681-42E6-B51A-08577F06BD93}" destId="{6D1802B1-99FF-433C-B2CB-4E9E95716447}" srcOrd="0" destOrd="0" presId="urn:microsoft.com/office/officeart/2018/5/layout/IconLeafLabelList"/>
    <dgm:cxn modelId="{F464905C-C42D-4570-8E5A-6DAD9E638E3F}" srcId="{A9213A03-19FA-4638-9779-645356BD2EA1}" destId="{A3DD24CD-D93F-43B2-A7D9-0F941621A70C}" srcOrd="1" destOrd="0" parTransId="{91BE7A3C-472C-4760-AAE0-2E9194D14B51}" sibTransId="{94748BBB-75A8-4D4B-83BA-DF56E20B2427}"/>
    <dgm:cxn modelId="{6D4B4B6E-ED07-4E17-A340-78956745E596}" type="presOf" srcId="{A9213A03-19FA-4638-9779-645356BD2EA1}" destId="{D65152E1-BD75-4A13-BB27-1FD6A53AFB82}" srcOrd="0" destOrd="0" presId="urn:microsoft.com/office/officeart/2018/5/layout/IconLeafLabelList"/>
    <dgm:cxn modelId="{8E67F587-8F11-4553-A202-6B0AFC3ED6B0}" type="presOf" srcId="{A3DD24CD-D93F-43B2-A7D9-0F941621A70C}" destId="{5D35F756-1347-4EC6-A5A7-C0E689CBB6C1}" srcOrd="0" destOrd="0" presId="urn:microsoft.com/office/officeart/2018/5/layout/IconLeafLabelList"/>
    <dgm:cxn modelId="{F51ACEA9-1927-427F-B823-A017314CC112}" type="presOf" srcId="{E4D8F8F0-BC8C-4A9F-9882-DCF8EF69EC48}" destId="{17F07D9E-7C49-49DD-85A5-63FCA39E93A6}" srcOrd="0" destOrd="0" presId="urn:microsoft.com/office/officeart/2018/5/layout/IconLeafLabelList"/>
    <dgm:cxn modelId="{ABCC53B8-244A-4451-94E9-C89BE5E6AEEE}" srcId="{A9213A03-19FA-4638-9779-645356BD2EA1}" destId="{E4D8F8F0-BC8C-4A9F-9882-DCF8EF69EC48}" srcOrd="2" destOrd="0" parTransId="{9A6919C1-8CE1-477D-8CD3-96D058FEF2EF}" sibTransId="{F783FE81-F123-429E-A7F4-A3120365D406}"/>
    <dgm:cxn modelId="{4608ECEE-1179-4D1B-8B77-987FC3E67F0F}" srcId="{A9213A03-19FA-4638-9779-645356BD2EA1}" destId="{D9C39D89-F681-42E6-B51A-08577F06BD93}" srcOrd="0" destOrd="0" parTransId="{01508CFD-44F6-41CA-ADE5-61D9FBC7B235}" sibTransId="{88432B4B-3AE0-495E-8728-8F83B8DC318C}"/>
    <dgm:cxn modelId="{882DD832-F862-4C08-8549-850F1BDD57FF}" type="presParOf" srcId="{D65152E1-BD75-4A13-BB27-1FD6A53AFB82}" destId="{63B1D386-321A-4EF6-9A42-9097807E5412}" srcOrd="0" destOrd="0" presId="urn:microsoft.com/office/officeart/2018/5/layout/IconLeafLabelList"/>
    <dgm:cxn modelId="{37810C5F-767D-4C7A-8965-BC3EB55ACDD3}" type="presParOf" srcId="{63B1D386-321A-4EF6-9A42-9097807E5412}" destId="{3F1214A3-3AD4-425A-AB1E-C93B5EF243DE}" srcOrd="0" destOrd="0" presId="urn:microsoft.com/office/officeart/2018/5/layout/IconLeafLabelList"/>
    <dgm:cxn modelId="{A37F95D6-14C7-4D54-A4D0-9780E9C3D5EA}" type="presParOf" srcId="{63B1D386-321A-4EF6-9A42-9097807E5412}" destId="{4FE04966-B72D-4003-B1DD-DF65649D5468}" srcOrd="1" destOrd="0" presId="urn:microsoft.com/office/officeart/2018/5/layout/IconLeafLabelList"/>
    <dgm:cxn modelId="{31873B76-24D6-4466-B8E4-FE7632797C19}" type="presParOf" srcId="{63B1D386-321A-4EF6-9A42-9097807E5412}" destId="{D1CD9320-E8BE-40CA-AD7C-55CCA351DF2F}" srcOrd="2" destOrd="0" presId="urn:microsoft.com/office/officeart/2018/5/layout/IconLeafLabelList"/>
    <dgm:cxn modelId="{4293A0E7-4111-4504-ACF8-D5234B5B91E9}" type="presParOf" srcId="{63B1D386-321A-4EF6-9A42-9097807E5412}" destId="{6D1802B1-99FF-433C-B2CB-4E9E95716447}" srcOrd="3" destOrd="0" presId="urn:microsoft.com/office/officeart/2018/5/layout/IconLeafLabelList"/>
    <dgm:cxn modelId="{24C0F303-338E-497F-A9E5-E69E721BDD21}" type="presParOf" srcId="{D65152E1-BD75-4A13-BB27-1FD6A53AFB82}" destId="{736CB0AE-A740-4487-845E-25BA96BB6963}" srcOrd="1" destOrd="0" presId="urn:microsoft.com/office/officeart/2018/5/layout/IconLeafLabelList"/>
    <dgm:cxn modelId="{37162BA5-C3C7-4409-9852-F073EA9CA726}" type="presParOf" srcId="{D65152E1-BD75-4A13-BB27-1FD6A53AFB82}" destId="{41B213BB-F8D7-474B-9B5C-7085C7E14A42}" srcOrd="2" destOrd="0" presId="urn:microsoft.com/office/officeart/2018/5/layout/IconLeafLabelList"/>
    <dgm:cxn modelId="{E8ECCCEE-2031-4575-957D-09DFD8815942}" type="presParOf" srcId="{41B213BB-F8D7-474B-9B5C-7085C7E14A42}" destId="{BF35CA8D-5997-4790-BAF7-C9A3C5120DED}" srcOrd="0" destOrd="0" presId="urn:microsoft.com/office/officeart/2018/5/layout/IconLeafLabelList"/>
    <dgm:cxn modelId="{2E5CFF49-4EF6-4412-82A7-6097B8AA885A}" type="presParOf" srcId="{41B213BB-F8D7-474B-9B5C-7085C7E14A42}" destId="{27E9385B-D898-4F1B-BC2D-F8B80CC942E4}" srcOrd="1" destOrd="0" presId="urn:microsoft.com/office/officeart/2018/5/layout/IconLeafLabelList"/>
    <dgm:cxn modelId="{FB12AB11-98F2-4D45-A125-7685811F51C3}" type="presParOf" srcId="{41B213BB-F8D7-474B-9B5C-7085C7E14A42}" destId="{E0107AE1-DD60-41D3-B670-988EEA079552}" srcOrd="2" destOrd="0" presId="urn:microsoft.com/office/officeart/2018/5/layout/IconLeafLabelList"/>
    <dgm:cxn modelId="{9151665B-66E8-4606-862B-57AF02132196}" type="presParOf" srcId="{41B213BB-F8D7-474B-9B5C-7085C7E14A42}" destId="{5D35F756-1347-4EC6-A5A7-C0E689CBB6C1}" srcOrd="3" destOrd="0" presId="urn:microsoft.com/office/officeart/2018/5/layout/IconLeafLabelList"/>
    <dgm:cxn modelId="{8225E653-13C1-4487-A4D5-2E0242DC9198}" type="presParOf" srcId="{D65152E1-BD75-4A13-BB27-1FD6A53AFB82}" destId="{9E1BABA7-12A7-44C4-A918-06607935F8CC}" srcOrd="3" destOrd="0" presId="urn:microsoft.com/office/officeart/2018/5/layout/IconLeafLabelList"/>
    <dgm:cxn modelId="{29BB3952-80CB-4365-8FCE-2020DE3BB1E4}" type="presParOf" srcId="{D65152E1-BD75-4A13-BB27-1FD6A53AFB82}" destId="{1BFB971E-6DA0-4E64-A584-21A67E155466}" srcOrd="4" destOrd="0" presId="urn:microsoft.com/office/officeart/2018/5/layout/IconLeafLabelList"/>
    <dgm:cxn modelId="{DA2D4BE3-02C5-4E00-8F78-7398AB7EA6F3}" type="presParOf" srcId="{1BFB971E-6DA0-4E64-A584-21A67E155466}" destId="{75B3265F-6143-40FC-BD1B-6153FEEDF3D6}" srcOrd="0" destOrd="0" presId="urn:microsoft.com/office/officeart/2018/5/layout/IconLeafLabelList"/>
    <dgm:cxn modelId="{98695F34-7794-4390-AC8C-9FAFC8EF59C2}" type="presParOf" srcId="{1BFB971E-6DA0-4E64-A584-21A67E155466}" destId="{434F8554-0E1D-4DD7-8166-BADBA2E284FE}" srcOrd="1" destOrd="0" presId="urn:microsoft.com/office/officeart/2018/5/layout/IconLeafLabelList"/>
    <dgm:cxn modelId="{885309F8-4CA5-4BC0-972D-977FB2DC23CB}" type="presParOf" srcId="{1BFB971E-6DA0-4E64-A584-21A67E155466}" destId="{9070DD76-AFCD-4404-AAF3-87C68FBBF375}" srcOrd="2" destOrd="0" presId="urn:microsoft.com/office/officeart/2018/5/layout/IconLeafLabelList"/>
    <dgm:cxn modelId="{8228C634-90A2-4862-8665-8665D86F17A6}" type="presParOf" srcId="{1BFB971E-6DA0-4E64-A584-21A67E155466}" destId="{17F07D9E-7C49-49DD-85A5-63FCA39E93A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93D1D1-E4CE-49C5-B14B-2C39BF2EE7D1}"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A3746247-57E6-4D94-9FD4-F0B8501AAD49}">
      <dgm:prSet custT="1"/>
      <dgm:spPr/>
      <dgm:t>
        <a:bodyPr/>
        <a:lstStyle/>
        <a:p>
          <a:pPr>
            <a:lnSpc>
              <a:spcPct val="100000"/>
            </a:lnSpc>
          </a:pPr>
          <a:r>
            <a:rPr lang="en-US" sz="1400" b="1"/>
            <a:t>GLM</a:t>
          </a:r>
          <a:endParaRPr lang="en-US" sz="1400"/>
        </a:p>
      </dgm:t>
    </dgm:pt>
    <dgm:pt modelId="{EA53E30C-4576-490C-BE5D-BCB1D6F07926}" type="parTrans" cxnId="{EA4D749C-E2D3-4C7A-9AA6-314751DF782A}">
      <dgm:prSet/>
      <dgm:spPr/>
      <dgm:t>
        <a:bodyPr/>
        <a:lstStyle/>
        <a:p>
          <a:endParaRPr lang="en-US"/>
        </a:p>
      </dgm:t>
    </dgm:pt>
    <dgm:pt modelId="{08ECB0FD-D0D2-4054-A748-6BD2224AEDAB}" type="sibTrans" cxnId="{EA4D749C-E2D3-4C7A-9AA6-314751DF782A}">
      <dgm:prSet/>
      <dgm:spPr/>
      <dgm:t>
        <a:bodyPr/>
        <a:lstStyle/>
        <a:p>
          <a:endParaRPr lang="en-US"/>
        </a:p>
      </dgm:t>
    </dgm:pt>
    <dgm:pt modelId="{87AA0DFD-6ADC-4A9C-9075-BE4152D2E927}">
      <dgm:prSet custT="1"/>
      <dgm:spPr/>
      <dgm:t>
        <a:bodyPr/>
        <a:lstStyle/>
        <a:p>
          <a:pPr>
            <a:lnSpc>
              <a:spcPct val="100000"/>
            </a:lnSpc>
          </a:pPr>
          <a:r>
            <a:rPr lang="en-US" sz="1400" dirty="0" err="1"/>
            <a:t>Référence</a:t>
          </a:r>
          <a:r>
            <a:rPr lang="en-US" sz="1400" dirty="0"/>
            <a:t> </a:t>
          </a:r>
          <a:r>
            <a:rPr lang="en-US" sz="1400" dirty="0" err="1"/>
            <a:t>géospatiale</a:t>
          </a:r>
          <a:r>
            <a:rPr lang="en-US" sz="1400" dirty="0"/>
            <a:t> qui </a:t>
          </a:r>
          <a:r>
            <a:rPr lang="fr-FR" sz="1400" dirty="0"/>
            <a:t>permet de relier les données locales à une carte administrative normalisée</a:t>
          </a:r>
          <a:endParaRPr lang="en-US" sz="1400" dirty="0"/>
        </a:p>
      </dgm:t>
    </dgm:pt>
    <dgm:pt modelId="{263E70D5-E388-4B0A-9A8A-0A10A8E4BB64}" type="parTrans" cxnId="{97BA6AC6-E56C-4DB0-BCCE-9FF86BF469B9}">
      <dgm:prSet/>
      <dgm:spPr/>
      <dgm:t>
        <a:bodyPr/>
        <a:lstStyle/>
        <a:p>
          <a:endParaRPr lang="en-US"/>
        </a:p>
      </dgm:t>
    </dgm:pt>
    <dgm:pt modelId="{17040479-9AFE-46AD-9798-B029E2EA40D0}" type="sibTrans" cxnId="{97BA6AC6-E56C-4DB0-BCCE-9FF86BF469B9}">
      <dgm:prSet/>
      <dgm:spPr/>
      <dgm:t>
        <a:bodyPr/>
        <a:lstStyle/>
        <a:p>
          <a:endParaRPr lang="en-US"/>
        </a:p>
      </dgm:t>
    </dgm:pt>
    <dgm:pt modelId="{AC55E618-E652-4BFE-8E10-E916BFBB6104}">
      <dgm:prSet custT="1"/>
      <dgm:spPr/>
      <dgm:t>
        <a:bodyPr/>
        <a:lstStyle/>
        <a:p>
          <a:pPr>
            <a:lnSpc>
              <a:spcPct val="100000"/>
            </a:lnSpc>
          </a:pPr>
          <a:r>
            <a:rPr lang="en-US" sz="1400" b="1"/>
            <a:t>Drought rainfall (déficit pluviométrique)</a:t>
          </a:r>
          <a:endParaRPr lang="en-US" sz="1400"/>
        </a:p>
      </dgm:t>
    </dgm:pt>
    <dgm:pt modelId="{FAFBDD65-E748-4F11-9EFF-6D31A497FC93}" type="parTrans" cxnId="{434DB1DF-81BC-4860-8F4F-C97243474B89}">
      <dgm:prSet/>
      <dgm:spPr/>
      <dgm:t>
        <a:bodyPr/>
        <a:lstStyle/>
        <a:p>
          <a:endParaRPr lang="en-US"/>
        </a:p>
      </dgm:t>
    </dgm:pt>
    <dgm:pt modelId="{E91088AD-ED31-42B0-9498-4C2501DFDD36}" type="sibTrans" cxnId="{434DB1DF-81BC-4860-8F4F-C97243474B89}">
      <dgm:prSet/>
      <dgm:spPr/>
      <dgm:t>
        <a:bodyPr/>
        <a:lstStyle/>
        <a:p>
          <a:endParaRPr lang="en-US"/>
        </a:p>
      </dgm:t>
    </dgm:pt>
    <dgm:pt modelId="{A9CD6D66-BB8A-4988-B204-A94C54ECB90B}">
      <dgm:prSet custT="1"/>
      <dgm:spPr/>
      <dgm:t>
        <a:bodyPr/>
        <a:lstStyle/>
        <a:p>
          <a:pPr>
            <a:lnSpc>
              <a:spcPct val="100000"/>
            </a:lnSpc>
          </a:pPr>
          <a:r>
            <a:rPr lang="en-US" sz="1400" dirty="0"/>
            <a:t>M</a:t>
          </a:r>
          <a:r>
            <a:rPr lang="fr-FR" sz="1400" dirty="0" err="1"/>
            <a:t>anque</a:t>
          </a:r>
          <a:r>
            <a:rPr lang="fr-FR" sz="1400" dirty="0"/>
            <a:t> de pluie observée dans certaines zones</a:t>
          </a:r>
          <a:endParaRPr lang="en-US" sz="1400" dirty="0"/>
        </a:p>
      </dgm:t>
    </dgm:pt>
    <dgm:pt modelId="{A99A835C-F419-44A3-BBDE-FF728914D23D}" type="parTrans" cxnId="{E95D2789-F64F-4797-ACEE-D05BB03CD0F2}">
      <dgm:prSet/>
      <dgm:spPr/>
      <dgm:t>
        <a:bodyPr/>
        <a:lstStyle/>
        <a:p>
          <a:endParaRPr lang="en-US"/>
        </a:p>
      </dgm:t>
    </dgm:pt>
    <dgm:pt modelId="{0DD083CF-2A3D-44EA-AD5F-CCD69903734D}" type="sibTrans" cxnId="{E95D2789-F64F-4797-ACEE-D05BB03CD0F2}">
      <dgm:prSet/>
      <dgm:spPr/>
      <dgm:t>
        <a:bodyPr/>
        <a:lstStyle/>
        <a:p>
          <a:endParaRPr lang="en-US"/>
        </a:p>
      </dgm:t>
    </dgm:pt>
    <dgm:pt modelId="{7FC34353-C986-4B0A-AA94-F9ECADE516BE}">
      <dgm:prSet custT="1"/>
      <dgm:spPr/>
      <dgm:t>
        <a:bodyPr/>
        <a:lstStyle/>
        <a:p>
          <a:pPr>
            <a:lnSpc>
              <a:spcPct val="100000"/>
            </a:lnSpc>
          </a:pPr>
          <a:r>
            <a:rPr lang="en-US" sz="1400" b="1" dirty="0"/>
            <a:t>Drought NDVI (</a:t>
          </a:r>
          <a:r>
            <a:rPr lang="en-US" sz="1400" b="1" dirty="0" err="1"/>
            <a:t>végétation</a:t>
          </a:r>
          <a:r>
            <a:rPr lang="en-US" sz="1400" b="1" dirty="0"/>
            <a:t>)</a:t>
          </a:r>
          <a:endParaRPr lang="en-US" sz="1400" dirty="0"/>
        </a:p>
      </dgm:t>
    </dgm:pt>
    <dgm:pt modelId="{870C2EA8-6B20-40FD-AAF4-D6F6D55E48C9}" type="parTrans" cxnId="{63CA4A36-FA14-4626-A66C-AD0BFC44E7DA}">
      <dgm:prSet/>
      <dgm:spPr/>
      <dgm:t>
        <a:bodyPr/>
        <a:lstStyle/>
        <a:p>
          <a:endParaRPr lang="en-US"/>
        </a:p>
      </dgm:t>
    </dgm:pt>
    <dgm:pt modelId="{112DC9CD-3CD7-46EE-A1C4-81991E084462}" type="sibTrans" cxnId="{63CA4A36-FA14-4626-A66C-AD0BFC44E7DA}">
      <dgm:prSet/>
      <dgm:spPr/>
      <dgm:t>
        <a:bodyPr/>
        <a:lstStyle/>
        <a:p>
          <a:endParaRPr lang="en-US"/>
        </a:p>
      </dgm:t>
    </dgm:pt>
    <dgm:pt modelId="{453F6B85-CFA0-4C5D-B9E6-9F70FFF8B628}">
      <dgm:prSet custT="1"/>
      <dgm:spPr/>
      <dgm:t>
        <a:bodyPr/>
        <a:lstStyle/>
        <a:p>
          <a:pPr>
            <a:lnSpc>
              <a:spcPct val="100000"/>
            </a:lnSpc>
          </a:pPr>
          <a:r>
            <a:rPr lang="en-US" sz="1400"/>
            <a:t>Indice satellite de densité de végétation.</a:t>
          </a:r>
        </a:p>
      </dgm:t>
    </dgm:pt>
    <dgm:pt modelId="{FC0A1FC1-0BCD-4DDB-A136-6AFD12E8C6DD}" type="parTrans" cxnId="{03A03613-53C0-4E3A-AB9E-A724AE4344EB}">
      <dgm:prSet/>
      <dgm:spPr/>
      <dgm:t>
        <a:bodyPr/>
        <a:lstStyle/>
        <a:p>
          <a:endParaRPr lang="en-US"/>
        </a:p>
      </dgm:t>
    </dgm:pt>
    <dgm:pt modelId="{093F2B64-2E97-4F1A-86F5-E58F3DE7A75D}" type="sibTrans" cxnId="{03A03613-53C0-4E3A-AB9E-A724AE4344EB}">
      <dgm:prSet/>
      <dgm:spPr/>
      <dgm:t>
        <a:bodyPr/>
        <a:lstStyle/>
        <a:p>
          <a:endParaRPr lang="en-US"/>
        </a:p>
      </dgm:t>
    </dgm:pt>
    <dgm:pt modelId="{053BE78D-2ACE-49D8-B8F2-18434EB5DA5D}">
      <dgm:prSet custT="1"/>
      <dgm:spPr/>
      <dgm:t>
        <a:bodyPr/>
        <a:lstStyle/>
        <a:p>
          <a:pPr>
            <a:lnSpc>
              <a:spcPct val="100000"/>
            </a:lnSpc>
          </a:pPr>
          <a:r>
            <a:rPr lang="fr-FR" sz="1400" b="1"/>
            <a:t>Exchange rates (taux de change)</a:t>
          </a:r>
          <a:endParaRPr lang="en-US" sz="1400"/>
        </a:p>
      </dgm:t>
    </dgm:pt>
    <dgm:pt modelId="{009C3DBB-A491-4B45-8865-DE1DCC171E68}" type="parTrans" cxnId="{40871564-2BC4-4865-AF3D-A70F55D149D0}">
      <dgm:prSet/>
      <dgm:spPr/>
      <dgm:t>
        <a:bodyPr/>
        <a:lstStyle/>
        <a:p>
          <a:endParaRPr lang="en-US"/>
        </a:p>
      </dgm:t>
    </dgm:pt>
    <dgm:pt modelId="{3E403DAE-A25E-46DD-A1EA-26F5106ABD71}" type="sibTrans" cxnId="{40871564-2BC4-4865-AF3D-A70F55D149D0}">
      <dgm:prSet/>
      <dgm:spPr/>
      <dgm:t>
        <a:bodyPr/>
        <a:lstStyle/>
        <a:p>
          <a:endParaRPr lang="en-US"/>
        </a:p>
      </dgm:t>
    </dgm:pt>
    <dgm:pt modelId="{CAC42786-E6B5-47CD-B168-FEC099004713}">
      <dgm:prSet custT="1"/>
      <dgm:spPr/>
      <dgm:t>
        <a:bodyPr/>
        <a:lstStyle/>
        <a:p>
          <a:pPr>
            <a:lnSpc>
              <a:spcPct val="100000"/>
            </a:lnSpc>
          </a:pPr>
          <a:r>
            <a:rPr lang="fr-FR" sz="1400"/>
            <a:t>variations du taux de change </a:t>
          </a:r>
          <a:endParaRPr lang="en-US" sz="1400"/>
        </a:p>
      </dgm:t>
    </dgm:pt>
    <dgm:pt modelId="{73BDDBC8-E701-402A-96ED-D863A7258710}" type="parTrans" cxnId="{A8250CB9-BF0C-4625-BC5B-C6FD3AEC15E1}">
      <dgm:prSet/>
      <dgm:spPr/>
      <dgm:t>
        <a:bodyPr/>
        <a:lstStyle/>
        <a:p>
          <a:endParaRPr lang="en-US"/>
        </a:p>
      </dgm:t>
    </dgm:pt>
    <dgm:pt modelId="{41714E50-1123-4E1F-8946-21C013E7D5D9}" type="sibTrans" cxnId="{A8250CB9-BF0C-4625-BC5B-C6FD3AEC15E1}">
      <dgm:prSet/>
      <dgm:spPr/>
      <dgm:t>
        <a:bodyPr/>
        <a:lstStyle/>
        <a:p>
          <a:endParaRPr lang="en-US"/>
        </a:p>
      </dgm:t>
    </dgm:pt>
    <dgm:pt modelId="{F260029B-56AD-4055-A9CA-D89E0271CCAA}">
      <dgm:prSet custT="1"/>
      <dgm:spPr/>
      <dgm:t>
        <a:bodyPr/>
        <a:lstStyle/>
        <a:p>
          <a:pPr>
            <a:lnSpc>
              <a:spcPct val="100000"/>
            </a:lnSpc>
          </a:pPr>
          <a:r>
            <a:rPr lang="fr-FR" sz="1400" b="1"/>
            <a:t>Food Prices (prix alimentaires)</a:t>
          </a:r>
          <a:endParaRPr lang="en-US" sz="1400"/>
        </a:p>
      </dgm:t>
    </dgm:pt>
    <dgm:pt modelId="{E174FAF2-7480-43E6-B330-AFC6E6A1269E}" type="parTrans" cxnId="{FF165B7A-A054-4A4D-8543-AE2340D07E99}">
      <dgm:prSet/>
      <dgm:spPr/>
      <dgm:t>
        <a:bodyPr/>
        <a:lstStyle/>
        <a:p>
          <a:endParaRPr lang="en-US"/>
        </a:p>
      </dgm:t>
    </dgm:pt>
    <dgm:pt modelId="{8A637B7B-2374-40C5-B54A-531308FEEA53}" type="sibTrans" cxnId="{FF165B7A-A054-4A4D-8543-AE2340D07E99}">
      <dgm:prSet/>
      <dgm:spPr/>
      <dgm:t>
        <a:bodyPr/>
        <a:lstStyle/>
        <a:p>
          <a:endParaRPr lang="en-US"/>
        </a:p>
      </dgm:t>
    </dgm:pt>
    <dgm:pt modelId="{763C635F-28DD-4944-A9F1-39C5709172DA}">
      <dgm:prSet custT="1"/>
      <dgm:spPr/>
      <dgm:t>
        <a:bodyPr/>
        <a:lstStyle/>
        <a:p>
          <a:pPr>
            <a:lnSpc>
              <a:spcPct val="100000"/>
            </a:lnSpc>
          </a:pPr>
          <a:r>
            <a:rPr lang="fr-FR" sz="1400"/>
            <a:t>Thermomètre du pouvoir d’achat et de la stabilité économique.</a:t>
          </a:r>
          <a:endParaRPr lang="en-US" sz="1400"/>
        </a:p>
      </dgm:t>
    </dgm:pt>
    <dgm:pt modelId="{5078E346-7FC2-49B7-8C36-4914F4CCBA8E}" type="parTrans" cxnId="{6700545B-2162-4C16-81B8-04F9285ACAC8}">
      <dgm:prSet/>
      <dgm:spPr/>
      <dgm:t>
        <a:bodyPr/>
        <a:lstStyle/>
        <a:p>
          <a:endParaRPr lang="en-US"/>
        </a:p>
      </dgm:t>
    </dgm:pt>
    <dgm:pt modelId="{9FBAEE39-7EB7-4D8F-A79D-B82FEC973FB0}" type="sibTrans" cxnId="{6700545B-2162-4C16-81B8-04F9285ACAC8}">
      <dgm:prSet/>
      <dgm:spPr/>
      <dgm:t>
        <a:bodyPr/>
        <a:lstStyle/>
        <a:p>
          <a:endParaRPr lang="en-US"/>
        </a:p>
      </dgm:t>
    </dgm:pt>
    <dgm:pt modelId="{FA0D866E-14D9-44C1-BD0F-4D931C18A5B6}">
      <dgm:prSet custT="1"/>
      <dgm:spPr/>
      <dgm:t>
        <a:bodyPr/>
        <a:lstStyle/>
        <a:p>
          <a:pPr>
            <a:lnSpc>
              <a:spcPct val="100000"/>
            </a:lnSpc>
          </a:pPr>
          <a:r>
            <a:rPr lang="fr-FR" sz="1400" b="1"/>
            <a:t>Target (zones/goupes prioritaires)</a:t>
          </a:r>
          <a:endParaRPr lang="en-US" sz="1400"/>
        </a:p>
      </dgm:t>
    </dgm:pt>
    <dgm:pt modelId="{AEB51674-6237-4E79-9A49-30A544186AF3}" type="parTrans" cxnId="{5A754274-EE35-4088-8533-BC456E5A571B}">
      <dgm:prSet/>
      <dgm:spPr/>
      <dgm:t>
        <a:bodyPr/>
        <a:lstStyle/>
        <a:p>
          <a:endParaRPr lang="en-US"/>
        </a:p>
      </dgm:t>
    </dgm:pt>
    <dgm:pt modelId="{DFFEBC2E-0E50-47F8-BD51-27F8330B46AD}" type="sibTrans" cxnId="{5A754274-EE35-4088-8533-BC456E5A571B}">
      <dgm:prSet/>
      <dgm:spPr/>
      <dgm:t>
        <a:bodyPr/>
        <a:lstStyle/>
        <a:p>
          <a:endParaRPr lang="en-US"/>
        </a:p>
      </dgm:t>
    </dgm:pt>
    <dgm:pt modelId="{C8B767F8-CEEF-419F-9B2F-CDD6A380011A}">
      <dgm:prSet custT="1"/>
      <dgm:spPr/>
      <dgm:t>
        <a:bodyPr/>
        <a:lstStyle/>
        <a:p>
          <a:pPr>
            <a:lnSpc>
              <a:spcPct val="100000"/>
            </a:lnSpc>
          </a:pPr>
          <a:r>
            <a:rPr lang="fr-FR" sz="1400" dirty="0"/>
            <a:t>Repère les territoires ciblés (MARNDR, CNSA, PAM) et/ou identifiés comme vulnérables par les agences locales </a:t>
          </a:r>
          <a:endParaRPr lang="en-US" sz="1400" dirty="0"/>
        </a:p>
      </dgm:t>
    </dgm:pt>
    <dgm:pt modelId="{8B857245-FDE6-46FC-BFC2-7572B42E9CE4}" type="parTrans" cxnId="{5D7CCDDA-6525-4DDB-AFFF-7D56FEF4C33C}">
      <dgm:prSet/>
      <dgm:spPr/>
      <dgm:t>
        <a:bodyPr/>
        <a:lstStyle/>
        <a:p>
          <a:endParaRPr lang="en-US"/>
        </a:p>
      </dgm:t>
    </dgm:pt>
    <dgm:pt modelId="{B7EA5DC7-49CF-459D-9CAF-D34B47E33EE4}" type="sibTrans" cxnId="{5D7CCDDA-6525-4DDB-AFFF-7D56FEF4C33C}">
      <dgm:prSet/>
      <dgm:spPr/>
      <dgm:t>
        <a:bodyPr/>
        <a:lstStyle/>
        <a:p>
          <a:endParaRPr lang="en-US"/>
        </a:p>
      </dgm:t>
    </dgm:pt>
    <dgm:pt modelId="{E8D08EF3-1BBD-437F-8EBD-2B4DFA7871C5}" type="pres">
      <dgm:prSet presAssocID="{0A93D1D1-E4CE-49C5-B14B-2C39BF2EE7D1}" presName="root" presStyleCnt="0">
        <dgm:presLayoutVars>
          <dgm:dir/>
          <dgm:resizeHandles val="exact"/>
        </dgm:presLayoutVars>
      </dgm:prSet>
      <dgm:spPr/>
    </dgm:pt>
    <dgm:pt modelId="{CC667579-48E8-4366-B220-C082CF6C949B}" type="pres">
      <dgm:prSet presAssocID="{A3746247-57E6-4D94-9FD4-F0B8501AAD49}" presName="compNode" presStyleCnt="0"/>
      <dgm:spPr/>
    </dgm:pt>
    <dgm:pt modelId="{A84E5D2E-3C63-42CC-BBBB-97F973D8AADA}" type="pres">
      <dgm:prSet presAssocID="{A3746247-57E6-4D94-9FD4-F0B8501AAD49}" presName="bgRect" presStyleLbl="bgShp" presStyleIdx="0" presStyleCnt="6"/>
      <dgm:spPr/>
    </dgm:pt>
    <dgm:pt modelId="{70F0B90B-B2A4-49E4-98BD-F71F41441CFE}" type="pres">
      <dgm:prSet presAssocID="{A3746247-57E6-4D94-9FD4-F0B8501AAD4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éthoscope"/>
        </a:ext>
      </dgm:extLst>
    </dgm:pt>
    <dgm:pt modelId="{4602D5A1-E5A5-4A1D-9F5D-C6989AC61645}" type="pres">
      <dgm:prSet presAssocID="{A3746247-57E6-4D94-9FD4-F0B8501AAD49}" presName="spaceRect" presStyleCnt="0"/>
      <dgm:spPr/>
    </dgm:pt>
    <dgm:pt modelId="{8B0A60E2-F130-4BD8-B5EB-48CD3D19C1DF}" type="pres">
      <dgm:prSet presAssocID="{A3746247-57E6-4D94-9FD4-F0B8501AAD49}" presName="parTx" presStyleLbl="revTx" presStyleIdx="0" presStyleCnt="12">
        <dgm:presLayoutVars>
          <dgm:chMax val="0"/>
          <dgm:chPref val="0"/>
        </dgm:presLayoutVars>
      </dgm:prSet>
      <dgm:spPr/>
    </dgm:pt>
    <dgm:pt modelId="{6559D40A-7A43-4F75-9A93-CEC734CB4333}" type="pres">
      <dgm:prSet presAssocID="{A3746247-57E6-4D94-9FD4-F0B8501AAD49}" presName="desTx" presStyleLbl="revTx" presStyleIdx="1" presStyleCnt="12">
        <dgm:presLayoutVars/>
      </dgm:prSet>
      <dgm:spPr/>
    </dgm:pt>
    <dgm:pt modelId="{E21F93E6-9D4A-42EE-B82E-4A10B30426E4}" type="pres">
      <dgm:prSet presAssocID="{08ECB0FD-D0D2-4054-A748-6BD2224AEDAB}" presName="sibTrans" presStyleCnt="0"/>
      <dgm:spPr/>
    </dgm:pt>
    <dgm:pt modelId="{BE18F9AA-6526-443D-8665-EE76562FF2BE}" type="pres">
      <dgm:prSet presAssocID="{AC55E618-E652-4BFE-8E10-E916BFBB6104}" presName="compNode" presStyleCnt="0"/>
      <dgm:spPr/>
    </dgm:pt>
    <dgm:pt modelId="{5FAF1A92-9EA7-4374-B24F-9FBD274443B0}" type="pres">
      <dgm:prSet presAssocID="{AC55E618-E652-4BFE-8E10-E916BFBB6104}" presName="bgRect" presStyleLbl="bgShp" presStyleIdx="1" presStyleCnt="6"/>
      <dgm:spPr/>
    </dgm:pt>
    <dgm:pt modelId="{E82CB184-7110-4266-B662-7ED738F58772}" type="pres">
      <dgm:prSet presAssocID="{AC55E618-E652-4BFE-8E10-E916BFBB610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iny scene"/>
        </a:ext>
      </dgm:extLst>
    </dgm:pt>
    <dgm:pt modelId="{C42D984A-50E3-4F0A-8594-ACCB4BC935DE}" type="pres">
      <dgm:prSet presAssocID="{AC55E618-E652-4BFE-8E10-E916BFBB6104}" presName="spaceRect" presStyleCnt="0"/>
      <dgm:spPr/>
    </dgm:pt>
    <dgm:pt modelId="{2BC3F85D-3F0C-4ED4-AD92-7675D81AE336}" type="pres">
      <dgm:prSet presAssocID="{AC55E618-E652-4BFE-8E10-E916BFBB6104}" presName="parTx" presStyleLbl="revTx" presStyleIdx="2" presStyleCnt="12">
        <dgm:presLayoutVars>
          <dgm:chMax val="0"/>
          <dgm:chPref val="0"/>
        </dgm:presLayoutVars>
      </dgm:prSet>
      <dgm:spPr/>
    </dgm:pt>
    <dgm:pt modelId="{A08EFEB5-6789-45D2-ADC4-33956E68A989}" type="pres">
      <dgm:prSet presAssocID="{AC55E618-E652-4BFE-8E10-E916BFBB6104}" presName="desTx" presStyleLbl="revTx" presStyleIdx="3" presStyleCnt="12">
        <dgm:presLayoutVars/>
      </dgm:prSet>
      <dgm:spPr/>
    </dgm:pt>
    <dgm:pt modelId="{59FC766B-A393-4672-B3A2-F6C6483F6ED5}" type="pres">
      <dgm:prSet presAssocID="{E91088AD-ED31-42B0-9498-4C2501DFDD36}" presName="sibTrans" presStyleCnt="0"/>
      <dgm:spPr/>
    </dgm:pt>
    <dgm:pt modelId="{B936C945-1320-48BE-9DB6-4D593E0BC7F0}" type="pres">
      <dgm:prSet presAssocID="{7FC34353-C986-4B0A-AA94-F9ECADE516BE}" presName="compNode" presStyleCnt="0"/>
      <dgm:spPr/>
    </dgm:pt>
    <dgm:pt modelId="{F798BB0C-537F-4FDE-924A-52202CBA0138}" type="pres">
      <dgm:prSet presAssocID="{7FC34353-C986-4B0A-AA94-F9ECADE516BE}" presName="bgRect" presStyleLbl="bgShp" presStyleIdx="2" presStyleCnt="6"/>
      <dgm:spPr/>
    </dgm:pt>
    <dgm:pt modelId="{C5E6D31F-D4A7-4A81-B479-16C3FDCA5B80}" type="pres">
      <dgm:prSet presAssocID="{7FC34353-C986-4B0A-AA94-F9ECADE516B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nte"/>
        </a:ext>
      </dgm:extLst>
    </dgm:pt>
    <dgm:pt modelId="{D6633D96-7338-4CF6-948D-17844E287DE8}" type="pres">
      <dgm:prSet presAssocID="{7FC34353-C986-4B0A-AA94-F9ECADE516BE}" presName="spaceRect" presStyleCnt="0"/>
      <dgm:spPr/>
    </dgm:pt>
    <dgm:pt modelId="{B047658A-7E27-4F1F-8F9D-F725C6F8DE6A}" type="pres">
      <dgm:prSet presAssocID="{7FC34353-C986-4B0A-AA94-F9ECADE516BE}" presName="parTx" presStyleLbl="revTx" presStyleIdx="4" presStyleCnt="12">
        <dgm:presLayoutVars>
          <dgm:chMax val="0"/>
          <dgm:chPref val="0"/>
        </dgm:presLayoutVars>
      </dgm:prSet>
      <dgm:spPr/>
    </dgm:pt>
    <dgm:pt modelId="{89C2CA8C-6515-4190-B3CC-31A29BDFA0B1}" type="pres">
      <dgm:prSet presAssocID="{7FC34353-C986-4B0A-AA94-F9ECADE516BE}" presName="desTx" presStyleLbl="revTx" presStyleIdx="5" presStyleCnt="12">
        <dgm:presLayoutVars/>
      </dgm:prSet>
      <dgm:spPr/>
    </dgm:pt>
    <dgm:pt modelId="{5A6123A5-2312-484A-A08E-01D9057ECCB6}" type="pres">
      <dgm:prSet presAssocID="{112DC9CD-3CD7-46EE-A1C4-81991E084462}" presName="sibTrans" presStyleCnt="0"/>
      <dgm:spPr/>
    </dgm:pt>
    <dgm:pt modelId="{25C08249-6B3E-445C-B804-1E95F2E11EE5}" type="pres">
      <dgm:prSet presAssocID="{053BE78D-2ACE-49D8-B8F2-18434EB5DA5D}" presName="compNode" presStyleCnt="0"/>
      <dgm:spPr/>
    </dgm:pt>
    <dgm:pt modelId="{99D7C3A1-D808-4B43-83F6-427A453850D8}" type="pres">
      <dgm:prSet presAssocID="{053BE78D-2ACE-49D8-B8F2-18434EB5DA5D}" presName="bgRect" presStyleLbl="bgShp" presStyleIdx="3" presStyleCnt="6"/>
      <dgm:spPr/>
    </dgm:pt>
    <dgm:pt modelId="{D7DB6449-199F-46C9-A17A-485B41388226}" type="pres">
      <dgm:prSet presAssocID="{053BE78D-2ACE-49D8-B8F2-18434EB5DA5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ansférer"/>
        </a:ext>
      </dgm:extLst>
    </dgm:pt>
    <dgm:pt modelId="{0F3A1732-2CC4-47A7-B4CF-B22DC109CCA3}" type="pres">
      <dgm:prSet presAssocID="{053BE78D-2ACE-49D8-B8F2-18434EB5DA5D}" presName="spaceRect" presStyleCnt="0"/>
      <dgm:spPr/>
    </dgm:pt>
    <dgm:pt modelId="{DA275C51-129D-47B2-80A7-0AE9DB0A92E8}" type="pres">
      <dgm:prSet presAssocID="{053BE78D-2ACE-49D8-B8F2-18434EB5DA5D}" presName="parTx" presStyleLbl="revTx" presStyleIdx="6" presStyleCnt="12">
        <dgm:presLayoutVars>
          <dgm:chMax val="0"/>
          <dgm:chPref val="0"/>
        </dgm:presLayoutVars>
      </dgm:prSet>
      <dgm:spPr/>
    </dgm:pt>
    <dgm:pt modelId="{0AD9E292-5BF8-42B7-9DD9-9B79057EF35E}" type="pres">
      <dgm:prSet presAssocID="{053BE78D-2ACE-49D8-B8F2-18434EB5DA5D}" presName="desTx" presStyleLbl="revTx" presStyleIdx="7" presStyleCnt="12">
        <dgm:presLayoutVars/>
      </dgm:prSet>
      <dgm:spPr/>
    </dgm:pt>
    <dgm:pt modelId="{D9C83D9D-815C-4700-AFB6-03021999A349}" type="pres">
      <dgm:prSet presAssocID="{3E403DAE-A25E-46DD-A1EA-26F5106ABD71}" presName="sibTrans" presStyleCnt="0"/>
      <dgm:spPr/>
    </dgm:pt>
    <dgm:pt modelId="{F02DC0B7-107B-4194-A6AF-3F9CFC617DBD}" type="pres">
      <dgm:prSet presAssocID="{F260029B-56AD-4055-A9CA-D89E0271CCAA}" presName="compNode" presStyleCnt="0"/>
      <dgm:spPr/>
    </dgm:pt>
    <dgm:pt modelId="{95D8AE8D-B6F6-4BEC-90AC-C79808CEA38A}" type="pres">
      <dgm:prSet presAssocID="{F260029B-56AD-4055-A9CA-D89E0271CCAA}" presName="bgRect" presStyleLbl="bgShp" presStyleIdx="4" presStyleCnt="6"/>
      <dgm:spPr/>
    </dgm:pt>
    <dgm:pt modelId="{640AADC3-D0DC-415A-960C-29D444324A30}" type="pres">
      <dgm:prSet presAssocID="{F260029B-56AD-4055-A9CA-D89E0271CCA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vre"/>
        </a:ext>
      </dgm:extLst>
    </dgm:pt>
    <dgm:pt modelId="{419F13C5-7D30-489D-A969-BC6E1B536D7F}" type="pres">
      <dgm:prSet presAssocID="{F260029B-56AD-4055-A9CA-D89E0271CCAA}" presName="spaceRect" presStyleCnt="0"/>
      <dgm:spPr/>
    </dgm:pt>
    <dgm:pt modelId="{CD6C5972-9742-42B0-8A6A-38DDB3C67A2D}" type="pres">
      <dgm:prSet presAssocID="{F260029B-56AD-4055-A9CA-D89E0271CCAA}" presName="parTx" presStyleLbl="revTx" presStyleIdx="8" presStyleCnt="12">
        <dgm:presLayoutVars>
          <dgm:chMax val="0"/>
          <dgm:chPref val="0"/>
        </dgm:presLayoutVars>
      </dgm:prSet>
      <dgm:spPr/>
    </dgm:pt>
    <dgm:pt modelId="{58947658-8A57-4045-9D5D-2F5F9CBC2921}" type="pres">
      <dgm:prSet presAssocID="{F260029B-56AD-4055-A9CA-D89E0271CCAA}" presName="desTx" presStyleLbl="revTx" presStyleIdx="9" presStyleCnt="12">
        <dgm:presLayoutVars/>
      </dgm:prSet>
      <dgm:spPr/>
    </dgm:pt>
    <dgm:pt modelId="{4C424FAD-413D-4A62-8FEA-7BCE86914D7F}" type="pres">
      <dgm:prSet presAssocID="{8A637B7B-2374-40C5-B54A-531308FEEA53}" presName="sibTrans" presStyleCnt="0"/>
      <dgm:spPr/>
    </dgm:pt>
    <dgm:pt modelId="{98B2F7DC-A63F-4F61-9F1E-81FBDEE2ACF4}" type="pres">
      <dgm:prSet presAssocID="{FA0D866E-14D9-44C1-BD0F-4D931C18A5B6}" presName="compNode" presStyleCnt="0"/>
      <dgm:spPr/>
    </dgm:pt>
    <dgm:pt modelId="{A6B6954F-1D3E-4437-A22D-8967FE6EDB0A}" type="pres">
      <dgm:prSet presAssocID="{FA0D866E-14D9-44C1-BD0F-4D931C18A5B6}" presName="bgRect" presStyleLbl="bgShp" presStyleIdx="5" presStyleCnt="6"/>
      <dgm:spPr/>
    </dgm:pt>
    <dgm:pt modelId="{E1D327BB-E96D-44F3-BE95-8D507AF35688}" type="pres">
      <dgm:prSet presAssocID="{FA0D866E-14D9-44C1-BD0F-4D931C18A5B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eb Design"/>
        </a:ext>
      </dgm:extLst>
    </dgm:pt>
    <dgm:pt modelId="{35573CAD-A38E-4EE7-884D-D9C37B8AA54C}" type="pres">
      <dgm:prSet presAssocID="{FA0D866E-14D9-44C1-BD0F-4D931C18A5B6}" presName="spaceRect" presStyleCnt="0"/>
      <dgm:spPr/>
    </dgm:pt>
    <dgm:pt modelId="{D44DF81F-2206-4907-A625-4E9858809706}" type="pres">
      <dgm:prSet presAssocID="{FA0D866E-14D9-44C1-BD0F-4D931C18A5B6}" presName="parTx" presStyleLbl="revTx" presStyleIdx="10" presStyleCnt="12">
        <dgm:presLayoutVars>
          <dgm:chMax val="0"/>
          <dgm:chPref val="0"/>
        </dgm:presLayoutVars>
      </dgm:prSet>
      <dgm:spPr/>
    </dgm:pt>
    <dgm:pt modelId="{B98B4A84-F6A1-4DD5-A442-95BB94FFAC06}" type="pres">
      <dgm:prSet presAssocID="{FA0D866E-14D9-44C1-BD0F-4D931C18A5B6}" presName="desTx" presStyleLbl="revTx" presStyleIdx="11" presStyleCnt="12">
        <dgm:presLayoutVars/>
      </dgm:prSet>
      <dgm:spPr/>
    </dgm:pt>
  </dgm:ptLst>
  <dgm:cxnLst>
    <dgm:cxn modelId="{3B75EB01-9499-4E34-8708-601799391B97}" type="presOf" srcId="{CAC42786-E6B5-47CD-B168-FEC099004713}" destId="{0AD9E292-5BF8-42B7-9DD9-9B79057EF35E}" srcOrd="0" destOrd="0" presId="urn:microsoft.com/office/officeart/2018/2/layout/IconVerticalSolidList"/>
    <dgm:cxn modelId="{03A03613-53C0-4E3A-AB9E-A724AE4344EB}" srcId="{7FC34353-C986-4B0A-AA94-F9ECADE516BE}" destId="{453F6B85-CFA0-4C5D-B9E6-9F70FFF8B628}" srcOrd="0" destOrd="0" parTransId="{FC0A1FC1-0BCD-4DDB-A136-6AFD12E8C6DD}" sibTransId="{093F2B64-2E97-4F1A-86F5-E58F3DE7A75D}"/>
    <dgm:cxn modelId="{BF50B72F-07A5-4BD6-8A23-C6F06F51C073}" type="presOf" srcId="{87AA0DFD-6ADC-4A9C-9075-BE4152D2E927}" destId="{6559D40A-7A43-4F75-9A93-CEC734CB4333}" srcOrd="0" destOrd="0" presId="urn:microsoft.com/office/officeart/2018/2/layout/IconVerticalSolidList"/>
    <dgm:cxn modelId="{0A3B5E34-3F64-4FF4-B423-9E06D102F961}" type="presOf" srcId="{AC55E618-E652-4BFE-8E10-E916BFBB6104}" destId="{2BC3F85D-3F0C-4ED4-AD92-7675D81AE336}" srcOrd="0" destOrd="0" presId="urn:microsoft.com/office/officeart/2018/2/layout/IconVerticalSolidList"/>
    <dgm:cxn modelId="{63CA4A36-FA14-4626-A66C-AD0BFC44E7DA}" srcId="{0A93D1D1-E4CE-49C5-B14B-2C39BF2EE7D1}" destId="{7FC34353-C986-4B0A-AA94-F9ECADE516BE}" srcOrd="2" destOrd="0" parTransId="{870C2EA8-6B20-40FD-AAF4-D6F6D55E48C9}" sibTransId="{112DC9CD-3CD7-46EE-A1C4-81991E084462}"/>
    <dgm:cxn modelId="{0EA6403C-112A-48BD-AB66-EC5FFEB54957}" type="presOf" srcId="{7FC34353-C986-4B0A-AA94-F9ECADE516BE}" destId="{B047658A-7E27-4F1F-8F9D-F725C6F8DE6A}" srcOrd="0" destOrd="0" presId="urn:microsoft.com/office/officeart/2018/2/layout/IconVerticalSolidList"/>
    <dgm:cxn modelId="{6700545B-2162-4C16-81B8-04F9285ACAC8}" srcId="{F260029B-56AD-4055-A9CA-D89E0271CCAA}" destId="{763C635F-28DD-4944-A9F1-39C5709172DA}" srcOrd="0" destOrd="0" parTransId="{5078E346-7FC2-49B7-8C36-4914F4CCBA8E}" sibTransId="{9FBAEE39-7EB7-4D8F-A79D-B82FEC973FB0}"/>
    <dgm:cxn modelId="{40871564-2BC4-4865-AF3D-A70F55D149D0}" srcId="{0A93D1D1-E4CE-49C5-B14B-2C39BF2EE7D1}" destId="{053BE78D-2ACE-49D8-B8F2-18434EB5DA5D}" srcOrd="3" destOrd="0" parTransId="{009C3DBB-A491-4B45-8865-DE1DCC171E68}" sibTransId="{3E403DAE-A25E-46DD-A1EA-26F5106ABD71}"/>
    <dgm:cxn modelId="{5A754274-EE35-4088-8533-BC456E5A571B}" srcId="{0A93D1D1-E4CE-49C5-B14B-2C39BF2EE7D1}" destId="{FA0D866E-14D9-44C1-BD0F-4D931C18A5B6}" srcOrd="5" destOrd="0" parTransId="{AEB51674-6237-4E79-9A49-30A544186AF3}" sibTransId="{DFFEBC2E-0E50-47F8-BD51-27F8330B46AD}"/>
    <dgm:cxn modelId="{FF165B7A-A054-4A4D-8543-AE2340D07E99}" srcId="{0A93D1D1-E4CE-49C5-B14B-2C39BF2EE7D1}" destId="{F260029B-56AD-4055-A9CA-D89E0271CCAA}" srcOrd="4" destOrd="0" parTransId="{E174FAF2-7480-43E6-B330-AFC6E6A1269E}" sibTransId="{8A637B7B-2374-40C5-B54A-531308FEEA53}"/>
    <dgm:cxn modelId="{E95D2789-F64F-4797-ACEE-D05BB03CD0F2}" srcId="{AC55E618-E652-4BFE-8E10-E916BFBB6104}" destId="{A9CD6D66-BB8A-4988-B204-A94C54ECB90B}" srcOrd="0" destOrd="0" parTransId="{A99A835C-F419-44A3-BBDE-FF728914D23D}" sibTransId="{0DD083CF-2A3D-44EA-AD5F-CCD69903734D}"/>
    <dgm:cxn modelId="{EA4D749C-E2D3-4C7A-9AA6-314751DF782A}" srcId="{0A93D1D1-E4CE-49C5-B14B-2C39BF2EE7D1}" destId="{A3746247-57E6-4D94-9FD4-F0B8501AAD49}" srcOrd="0" destOrd="0" parTransId="{EA53E30C-4576-490C-BE5D-BCB1D6F07926}" sibTransId="{08ECB0FD-D0D2-4054-A748-6BD2224AEDAB}"/>
    <dgm:cxn modelId="{38413DA4-F1A8-401E-9ECB-7A752DDB9007}" type="presOf" srcId="{053BE78D-2ACE-49D8-B8F2-18434EB5DA5D}" destId="{DA275C51-129D-47B2-80A7-0AE9DB0A92E8}" srcOrd="0" destOrd="0" presId="urn:microsoft.com/office/officeart/2018/2/layout/IconVerticalSolidList"/>
    <dgm:cxn modelId="{5CF8BFA7-4BE8-4D2B-A4D6-C4C1D61B817A}" type="presOf" srcId="{C8B767F8-CEEF-419F-9B2F-CDD6A380011A}" destId="{B98B4A84-F6A1-4DD5-A442-95BB94FFAC06}" srcOrd="0" destOrd="0" presId="urn:microsoft.com/office/officeart/2018/2/layout/IconVerticalSolidList"/>
    <dgm:cxn modelId="{8F7633B3-32D6-47E1-AA6D-108AEB396438}" type="presOf" srcId="{0A93D1D1-E4CE-49C5-B14B-2C39BF2EE7D1}" destId="{E8D08EF3-1BBD-437F-8EBD-2B4DFA7871C5}" srcOrd="0" destOrd="0" presId="urn:microsoft.com/office/officeart/2018/2/layout/IconVerticalSolidList"/>
    <dgm:cxn modelId="{A8250CB9-BF0C-4625-BC5B-C6FD3AEC15E1}" srcId="{053BE78D-2ACE-49D8-B8F2-18434EB5DA5D}" destId="{CAC42786-E6B5-47CD-B168-FEC099004713}" srcOrd="0" destOrd="0" parTransId="{73BDDBC8-E701-402A-96ED-D863A7258710}" sibTransId="{41714E50-1123-4E1F-8946-21C013E7D5D9}"/>
    <dgm:cxn modelId="{C1E578BD-D222-47F1-841E-10824EF899B1}" type="presOf" srcId="{453F6B85-CFA0-4C5D-B9E6-9F70FFF8B628}" destId="{89C2CA8C-6515-4190-B3CC-31A29BDFA0B1}" srcOrd="0" destOrd="0" presId="urn:microsoft.com/office/officeart/2018/2/layout/IconVerticalSolidList"/>
    <dgm:cxn modelId="{97BA6AC6-E56C-4DB0-BCCE-9FF86BF469B9}" srcId="{A3746247-57E6-4D94-9FD4-F0B8501AAD49}" destId="{87AA0DFD-6ADC-4A9C-9075-BE4152D2E927}" srcOrd="0" destOrd="0" parTransId="{263E70D5-E388-4B0A-9A8A-0A10A8E4BB64}" sibTransId="{17040479-9AFE-46AD-9798-B029E2EA40D0}"/>
    <dgm:cxn modelId="{40B64FCB-40E0-4067-BF6A-4FB10C7A4F1B}" type="presOf" srcId="{A9CD6D66-BB8A-4988-B204-A94C54ECB90B}" destId="{A08EFEB5-6789-45D2-ADC4-33956E68A989}" srcOrd="0" destOrd="0" presId="urn:microsoft.com/office/officeart/2018/2/layout/IconVerticalSolidList"/>
    <dgm:cxn modelId="{3AC221D3-C70B-4346-A4A2-0110F89DCBCF}" type="presOf" srcId="{A3746247-57E6-4D94-9FD4-F0B8501AAD49}" destId="{8B0A60E2-F130-4BD8-B5EB-48CD3D19C1DF}" srcOrd="0" destOrd="0" presId="urn:microsoft.com/office/officeart/2018/2/layout/IconVerticalSolidList"/>
    <dgm:cxn modelId="{5972F1D4-ABBF-4698-9EDF-A1A7AE644D61}" type="presOf" srcId="{F260029B-56AD-4055-A9CA-D89E0271CCAA}" destId="{CD6C5972-9742-42B0-8A6A-38DDB3C67A2D}" srcOrd="0" destOrd="0" presId="urn:microsoft.com/office/officeart/2018/2/layout/IconVerticalSolidList"/>
    <dgm:cxn modelId="{5D7CCDDA-6525-4DDB-AFFF-7D56FEF4C33C}" srcId="{FA0D866E-14D9-44C1-BD0F-4D931C18A5B6}" destId="{C8B767F8-CEEF-419F-9B2F-CDD6A380011A}" srcOrd="0" destOrd="0" parTransId="{8B857245-FDE6-46FC-BFC2-7572B42E9CE4}" sibTransId="{B7EA5DC7-49CF-459D-9CAF-D34B47E33EE4}"/>
    <dgm:cxn modelId="{FC12B2DE-2B33-4606-BAB3-681D154CCBF3}" type="presOf" srcId="{FA0D866E-14D9-44C1-BD0F-4D931C18A5B6}" destId="{D44DF81F-2206-4907-A625-4E9858809706}" srcOrd="0" destOrd="0" presId="urn:microsoft.com/office/officeart/2018/2/layout/IconVerticalSolidList"/>
    <dgm:cxn modelId="{434DB1DF-81BC-4860-8F4F-C97243474B89}" srcId="{0A93D1D1-E4CE-49C5-B14B-2C39BF2EE7D1}" destId="{AC55E618-E652-4BFE-8E10-E916BFBB6104}" srcOrd="1" destOrd="0" parTransId="{FAFBDD65-E748-4F11-9EFF-6D31A497FC93}" sibTransId="{E91088AD-ED31-42B0-9498-4C2501DFDD36}"/>
    <dgm:cxn modelId="{69E741EE-F19D-4803-BF24-BF0F53B925BC}" type="presOf" srcId="{763C635F-28DD-4944-A9F1-39C5709172DA}" destId="{58947658-8A57-4045-9D5D-2F5F9CBC2921}" srcOrd="0" destOrd="0" presId="urn:microsoft.com/office/officeart/2018/2/layout/IconVerticalSolidList"/>
    <dgm:cxn modelId="{39CA84A9-B045-43C3-9832-463C7EFF5156}" type="presParOf" srcId="{E8D08EF3-1BBD-437F-8EBD-2B4DFA7871C5}" destId="{CC667579-48E8-4366-B220-C082CF6C949B}" srcOrd="0" destOrd="0" presId="urn:microsoft.com/office/officeart/2018/2/layout/IconVerticalSolidList"/>
    <dgm:cxn modelId="{51975FA5-ECFF-46F6-B195-8F5DE9DBB809}" type="presParOf" srcId="{CC667579-48E8-4366-B220-C082CF6C949B}" destId="{A84E5D2E-3C63-42CC-BBBB-97F973D8AADA}" srcOrd="0" destOrd="0" presId="urn:microsoft.com/office/officeart/2018/2/layout/IconVerticalSolidList"/>
    <dgm:cxn modelId="{5774BF8D-ABBF-4C2E-9BF9-D8129E1A94A9}" type="presParOf" srcId="{CC667579-48E8-4366-B220-C082CF6C949B}" destId="{70F0B90B-B2A4-49E4-98BD-F71F41441CFE}" srcOrd="1" destOrd="0" presId="urn:microsoft.com/office/officeart/2018/2/layout/IconVerticalSolidList"/>
    <dgm:cxn modelId="{CC040F01-12DE-4ED2-AFC3-477193DC67A7}" type="presParOf" srcId="{CC667579-48E8-4366-B220-C082CF6C949B}" destId="{4602D5A1-E5A5-4A1D-9F5D-C6989AC61645}" srcOrd="2" destOrd="0" presId="urn:microsoft.com/office/officeart/2018/2/layout/IconVerticalSolidList"/>
    <dgm:cxn modelId="{9EEE61CA-6FC7-4746-A20B-0AEAB7222016}" type="presParOf" srcId="{CC667579-48E8-4366-B220-C082CF6C949B}" destId="{8B0A60E2-F130-4BD8-B5EB-48CD3D19C1DF}" srcOrd="3" destOrd="0" presId="urn:microsoft.com/office/officeart/2018/2/layout/IconVerticalSolidList"/>
    <dgm:cxn modelId="{39C04C17-0BC4-4BE4-870E-B90DFE2B4E41}" type="presParOf" srcId="{CC667579-48E8-4366-B220-C082CF6C949B}" destId="{6559D40A-7A43-4F75-9A93-CEC734CB4333}" srcOrd="4" destOrd="0" presId="urn:microsoft.com/office/officeart/2018/2/layout/IconVerticalSolidList"/>
    <dgm:cxn modelId="{39991CC2-59BB-4181-A7C1-48F082345BC4}" type="presParOf" srcId="{E8D08EF3-1BBD-437F-8EBD-2B4DFA7871C5}" destId="{E21F93E6-9D4A-42EE-B82E-4A10B30426E4}" srcOrd="1" destOrd="0" presId="urn:microsoft.com/office/officeart/2018/2/layout/IconVerticalSolidList"/>
    <dgm:cxn modelId="{48F06570-ED68-473B-A202-79509DB26A89}" type="presParOf" srcId="{E8D08EF3-1BBD-437F-8EBD-2B4DFA7871C5}" destId="{BE18F9AA-6526-443D-8665-EE76562FF2BE}" srcOrd="2" destOrd="0" presId="urn:microsoft.com/office/officeart/2018/2/layout/IconVerticalSolidList"/>
    <dgm:cxn modelId="{BEBB62A3-D076-49A1-97C6-DEC12025AEED}" type="presParOf" srcId="{BE18F9AA-6526-443D-8665-EE76562FF2BE}" destId="{5FAF1A92-9EA7-4374-B24F-9FBD274443B0}" srcOrd="0" destOrd="0" presId="urn:microsoft.com/office/officeart/2018/2/layout/IconVerticalSolidList"/>
    <dgm:cxn modelId="{E30A95ED-9A1E-4077-BCF2-57133D12E1D0}" type="presParOf" srcId="{BE18F9AA-6526-443D-8665-EE76562FF2BE}" destId="{E82CB184-7110-4266-B662-7ED738F58772}" srcOrd="1" destOrd="0" presId="urn:microsoft.com/office/officeart/2018/2/layout/IconVerticalSolidList"/>
    <dgm:cxn modelId="{81FAB661-D048-4DB5-BB71-9A9FD69E4402}" type="presParOf" srcId="{BE18F9AA-6526-443D-8665-EE76562FF2BE}" destId="{C42D984A-50E3-4F0A-8594-ACCB4BC935DE}" srcOrd="2" destOrd="0" presId="urn:microsoft.com/office/officeart/2018/2/layout/IconVerticalSolidList"/>
    <dgm:cxn modelId="{5C9BEC4F-B492-4931-9007-174B43934A88}" type="presParOf" srcId="{BE18F9AA-6526-443D-8665-EE76562FF2BE}" destId="{2BC3F85D-3F0C-4ED4-AD92-7675D81AE336}" srcOrd="3" destOrd="0" presId="urn:microsoft.com/office/officeart/2018/2/layout/IconVerticalSolidList"/>
    <dgm:cxn modelId="{7A5D0DE2-8E9D-4D1A-81C4-C6621F6C41C5}" type="presParOf" srcId="{BE18F9AA-6526-443D-8665-EE76562FF2BE}" destId="{A08EFEB5-6789-45D2-ADC4-33956E68A989}" srcOrd="4" destOrd="0" presId="urn:microsoft.com/office/officeart/2018/2/layout/IconVerticalSolidList"/>
    <dgm:cxn modelId="{737EA30F-57D4-4769-805F-F76711EA88E9}" type="presParOf" srcId="{E8D08EF3-1BBD-437F-8EBD-2B4DFA7871C5}" destId="{59FC766B-A393-4672-B3A2-F6C6483F6ED5}" srcOrd="3" destOrd="0" presId="urn:microsoft.com/office/officeart/2018/2/layout/IconVerticalSolidList"/>
    <dgm:cxn modelId="{AF90D31A-2E33-42DC-8691-36587E7EA6A2}" type="presParOf" srcId="{E8D08EF3-1BBD-437F-8EBD-2B4DFA7871C5}" destId="{B936C945-1320-48BE-9DB6-4D593E0BC7F0}" srcOrd="4" destOrd="0" presId="urn:microsoft.com/office/officeart/2018/2/layout/IconVerticalSolidList"/>
    <dgm:cxn modelId="{D75F7872-914A-44B8-9D8E-5E3E7AE021FD}" type="presParOf" srcId="{B936C945-1320-48BE-9DB6-4D593E0BC7F0}" destId="{F798BB0C-537F-4FDE-924A-52202CBA0138}" srcOrd="0" destOrd="0" presId="urn:microsoft.com/office/officeart/2018/2/layout/IconVerticalSolidList"/>
    <dgm:cxn modelId="{F16DCDAB-027E-4E84-8EEA-2BF029A57547}" type="presParOf" srcId="{B936C945-1320-48BE-9DB6-4D593E0BC7F0}" destId="{C5E6D31F-D4A7-4A81-B479-16C3FDCA5B80}" srcOrd="1" destOrd="0" presId="urn:microsoft.com/office/officeart/2018/2/layout/IconVerticalSolidList"/>
    <dgm:cxn modelId="{7227F481-8F00-4E53-B6BD-84FAD00AA422}" type="presParOf" srcId="{B936C945-1320-48BE-9DB6-4D593E0BC7F0}" destId="{D6633D96-7338-4CF6-948D-17844E287DE8}" srcOrd="2" destOrd="0" presId="urn:microsoft.com/office/officeart/2018/2/layout/IconVerticalSolidList"/>
    <dgm:cxn modelId="{08F4D30A-0890-43CD-9C60-2D588E3D6424}" type="presParOf" srcId="{B936C945-1320-48BE-9DB6-4D593E0BC7F0}" destId="{B047658A-7E27-4F1F-8F9D-F725C6F8DE6A}" srcOrd="3" destOrd="0" presId="urn:microsoft.com/office/officeart/2018/2/layout/IconVerticalSolidList"/>
    <dgm:cxn modelId="{1EFEAF35-A87F-4F20-BE74-7DF35C3F2A72}" type="presParOf" srcId="{B936C945-1320-48BE-9DB6-4D593E0BC7F0}" destId="{89C2CA8C-6515-4190-B3CC-31A29BDFA0B1}" srcOrd="4" destOrd="0" presId="urn:microsoft.com/office/officeart/2018/2/layout/IconVerticalSolidList"/>
    <dgm:cxn modelId="{ECB53FA1-2C19-4CF7-9327-3BD8FCC6B07E}" type="presParOf" srcId="{E8D08EF3-1BBD-437F-8EBD-2B4DFA7871C5}" destId="{5A6123A5-2312-484A-A08E-01D9057ECCB6}" srcOrd="5" destOrd="0" presId="urn:microsoft.com/office/officeart/2018/2/layout/IconVerticalSolidList"/>
    <dgm:cxn modelId="{1D74192F-24C2-47EB-9F50-CC40656A7A9A}" type="presParOf" srcId="{E8D08EF3-1BBD-437F-8EBD-2B4DFA7871C5}" destId="{25C08249-6B3E-445C-B804-1E95F2E11EE5}" srcOrd="6" destOrd="0" presId="urn:microsoft.com/office/officeart/2018/2/layout/IconVerticalSolidList"/>
    <dgm:cxn modelId="{3F23B380-F6C1-448A-B86D-5918347D6C00}" type="presParOf" srcId="{25C08249-6B3E-445C-B804-1E95F2E11EE5}" destId="{99D7C3A1-D808-4B43-83F6-427A453850D8}" srcOrd="0" destOrd="0" presId="urn:microsoft.com/office/officeart/2018/2/layout/IconVerticalSolidList"/>
    <dgm:cxn modelId="{F793A1F1-75F2-424A-9DBF-4C231E8FFA45}" type="presParOf" srcId="{25C08249-6B3E-445C-B804-1E95F2E11EE5}" destId="{D7DB6449-199F-46C9-A17A-485B41388226}" srcOrd="1" destOrd="0" presId="urn:microsoft.com/office/officeart/2018/2/layout/IconVerticalSolidList"/>
    <dgm:cxn modelId="{5DAF7EDE-99E7-48DE-AFF4-FB7F9B8448D4}" type="presParOf" srcId="{25C08249-6B3E-445C-B804-1E95F2E11EE5}" destId="{0F3A1732-2CC4-47A7-B4CF-B22DC109CCA3}" srcOrd="2" destOrd="0" presId="urn:microsoft.com/office/officeart/2018/2/layout/IconVerticalSolidList"/>
    <dgm:cxn modelId="{F5CD319F-C6FC-4BFF-AA94-54C885293664}" type="presParOf" srcId="{25C08249-6B3E-445C-B804-1E95F2E11EE5}" destId="{DA275C51-129D-47B2-80A7-0AE9DB0A92E8}" srcOrd="3" destOrd="0" presId="urn:microsoft.com/office/officeart/2018/2/layout/IconVerticalSolidList"/>
    <dgm:cxn modelId="{A5A6A920-DA10-4169-A4BF-9719BF0060FE}" type="presParOf" srcId="{25C08249-6B3E-445C-B804-1E95F2E11EE5}" destId="{0AD9E292-5BF8-42B7-9DD9-9B79057EF35E}" srcOrd="4" destOrd="0" presId="urn:microsoft.com/office/officeart/2018/2/layout/IconVerticalSolidList"/>
    <dgm:cxn modelId="{351D8803-0C6B-4641-B103-6AD7E39D9F6E}" type="presParOf" srcId="{E8D08EF3-1BBD-437F-8EBD-2B4DFA7871C5}" destId="{D9C83D9D-815C-4700-AFB6-03021999A349}" srcOrd="7" destOrd="0" presId="urn:microsoft.com/office/officeart/2018/2/layout/IconVerticalSolidList"/>
    <dgm:cxn modelId="{84637CF8-0419-42C5-A1BC-DC0FBD0AC960}" type="presParOf" srcId="{E8D08EF3-1BBD-437F-8EBD-2B4DFA7871C5}" destId="{F02DC0B7-107B-4194-A6AF-3F9CFC617DBD}" srcOrd="8" destOrd="0" presId="urn:microsoft.com/office/officeart/2018/2/layout/IconVerticalSolidList"/>
    <dgm:cxn modelId="{A1B79C48-956D-4B33-8125-130881A7ED38}" type="presParOf" srcId="{F02DC0B7-107B-4194-A6AF-3F9CFC617DBD}" destId="{95D8AE8D-B6F6-4BEC-90AC-C79808CEA38A}" srcOrd="0" destOrd="0" presId="urn:microsoft.com/office/officeart/2018/2/layout/IconVerticalSolidList"/>
    <dgm:cxn modelId="{7524BC92-8765-481A-BEE3-E6CF063DF7AC}" type="presParOf" srcId="{F02DC0B7-107B-4194-A6AF-3F9CFC617DBD}" destId="{640AADC3-D0DC-415A-960C-29D444324A30}" srcOrd="1" destOrd="0" presId="urn:microsoft.com/office/officeart/2018/2/layout/IconVerticalSolidList"/>
    <dgm:cxn modelId="{6F76B72B-31E6-4CB0-9AA3-2B8CB8EF2E81}" type="presParOf" srcId="{F02DC0B7-107B-4194-A6AF-3F9CFC617DBD}" destId="{419F13C5-7D30-489D-A969-BC6E1B536D7F}" srcOrd="2" destOrd="0" presId="urn:microsoft.com/office/officeart/2018/2/layout/IconVerticalSolidList"/>
    <dgm:cxn modelId="{33F04568-E797-470C-88BD-1AF68EBD43E1}" type="presParOf" srcId="{F02DC0B7-107B-4194-A6AF-3F9CFC617DBD}" destId="{CD6C5972-9742-42B0-8A6A-38DDB3C67A2D}" srcOrd="3" destOrd="0" presId="urn:microsoft.com/office/officeart/2018/2/layout/IconVerticalSolidList"/>
    <dgm:cxn modelId="{B4A08F07-F0EF-4B79-AA7A-CB776DA7EDE5}" type="presParOf" srcId="{F02DC0B7-107B-4194-A6AF-3F9CFC617DBD}" destId="{58947658-8A57-4045-9D5D-2F5F9CBC2921}" srcOrd="4" destOrd="0" presId="urn:microsoft.com/office/officeart/2018/2/layout/IconVerticalSolidList"/>
    <dgm:cxn modelId="{E0F58F2E-0E67-4A2B-9902-1EAFAD097FB7}" type="presParOf" srcId="{E8D08EF3-1BBD-437F-8EBD-2B4DFA7871C5}" destId="{4C424FAD-413D-4A62-8FEA-7BCE86914D7F}" srcOrd="9" destOrd="0" presId="urn:microsoft.com/office/officeart/2018/2/layout/IconVerticalSolidList"/>
    <dgm:cxn modelId="{90EB8156-A214-4F7F-B2AE-3A960DE446F9}" type="presParOf" srcId="{E8D08EF3-1BBD-437F-8EBD-2B4DFA7871C5}" destId="{98B2F7DC-A63F-4F61-9F1E-81FBDEE2ACF4}" srcOrd="10" destOrd="0" presId="urn:microsoft.com/office/officeart/2018/2/layout/IconVerticalSolidList"/>
    <dgm:cxn modelId="{7065E843-0325-43DA-A66D-70332B24D175}" type="presParOf" srcId="{98B2F7DC-A63F-4F61-9F1E-81FBDEE2ACF4}" destId="{A6B6954F-1D3E-4437-A22D-8967FE6EDB0A}" srcOrd="0" destOrd="0" presId="urn:microsoft.com/office/officeart/2018/2/layout/IconVerticalSolidList"/>
    <dgm:cxn modelId="{254E4D89-4A0C-4C86-BF80-E07753AA7536}" type="presParOf" srcId="{98B2F7DC-A63F-4F61-9F1E-81FBDEE2ACF4}" destId="{E1D327BB-E96D-44F3-BE95-8D507AF35688}" srcOrd="1" destOrd="0" presId="urn:microsoft.com/office/officeart/2018/2/layout/IconVerticalSolidList"/>
    <dgm:cxn modelId="{05CA6445-6A6E-47B3-9351-780509958187}" type="presParOf" srcId="{98B2F7DC-A63F-4F61-9F1E-81FBDEE2ACF4}" destId="{35573CAD-A38E-4EE7-884D-D9C37B8AA54C}" srcOrd="2" destOrd="0" presId="urn:microsoft.com/office/officeart/2018/2/layout/IconVerticalSolidList"/>
    <dgm:cxn modelId="{D4955C14-E3EB-46F3-9D8E-FF854D4233E9}" type="presParOf" srcId="{98B2F7DC-A63F-4F61-9F1E-81FBDEE2ACF4}" destId="{D44DF81F-2206-4907-A625-4E9858809706}" srcOrd="3" destOrd="0" presId="urn:microsoft.com/office/officeart/2018/2/layout/IconVerticalSolidList"/>
    <dgm:cxn modelId="{5B07213F-119D-450F-A306-9429CDD3BBCB}" type="presParOf" srcId="{98B2F7DC-A63F-4F61-9F1E-81FBDEE2ACF4}" destId="{B98B4A84-F6A1-4DD5-A442-95BB94FFAC06}" srcOrd="4"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CC91D3-D4BA-4715-9BAB-C57BCCFF1549}"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E3CC4706-DA3B-4880-BA5E-72575E2ED6BB}">
      <dgm:prSet/>
      <dgm:spPr/>
      <dgm:t>
        <a:bodyPr/>
        <a:lstStyle/>
        <a:p>
          <a:r>
            <a:rPr lang="en-US" b="0" i="0"/>
            <a:t>Nettoyage des données : suppression des doublons et valeurs parasites </a:t>
          </a:r>
          <a:endParaRPr lang="en-US"/>
        </a:p>
      </dgm:t>
    </dgm:pt>
    <dgm:pt modelId="{0B4E780D-C400-4A96-BAD1-8DE22CC6872F}" type="parTrans" cxnId="{F6C0CA95-C60E-4A81-9D96-EFE61E5CEC4D}">
      <dgm:prSet/>
      <dgm:spPr/>
      <dgm:t>
        <a:bodyPr/>
        <a:lstStyle/>
        <a:p>
          <a:endParaRPr lang="en-US"/>
        </a:p>
      </dgm:t>
    </dgm:pt>
    <dgm:pt modelId="{4FE7385C-C837-4CDD-94C0-C7AE62C04A78}" type="sibTrans" cxnId="{F6C0CA95-C60E-4A81-9D96-EFE61E5CEC4D}">
      <dgm:prSet/>
      <dgm:spPr/>
      <dgm:t>
        <a:bodyPr/>
        <a:lstStyle/>
        <a:p>
          <a:endParaRPr lang="en-US"/>
        </a:p>
      </dgm:t>
    </dgm:pt>
    <dgm:pt modelId="{DA29CD3B-3AFC-479B-ADC1-479DF457A3A3}">
      <dgm:prSet/>
      <dgm:spPr/>
      <dgm:t>
        <a:bodyPr/>
        <a:lstStyle/>
        <a:p>
          <a:r>
            <a:rPr lang="en-US" b="0" i="0"/>
            <a:t>Gestion des valeurs manquantes : imputation, suppression ou interpolation.</a:t>
          </a:r>
          <a:endParaRPr lang="en-US"/>
        </a:p>
      </dgm:t>
    </dgm:pt>
    <dgm:pt modelId="{EE4D5636-E00D-4405-9DB5-D50A7BB559F0}" type="parTrans" cxnId="{1C49CADF-8A4F-43F5-8E4C-0C53C99E65AD}">
      <dgm:prSet/>
      <dgm:spPr/>
      <dgm:t>
        <a:bodyPr/>
        <a:lstStyle/>
        <a:p>
          <a:endParaRPr lang="en-US"/>
        </a:p>
      </dgm:t>
    </dgm:pt>
    <dgm:pt modelId="{C1E80BF2-DEF2-4248-8789-8B8D8ABF5D8C}" type="sibTrans" cxnId="{1C49CADF-8A4F-43F5-8E4C-0C53C99E65AD}">
      <dgm:prSet/>
      <dgm:spPr/>
      <dgm:t>
        <a:bodyPr/>
        <a:lstStyle/>
        <a:p>
          <a:endParaRPr lang="en-US"/>
        </a:p>
      </dgm:t>
    </dgm:pt>
    <dgm:pt modelId="{4EAFF65F-7815-4E8A-9270-FE29B975FF7A}">
      <dgm:prSet/>
      <dgm:spPr/>
      <dgm:t>
        <a:bodyPr/>
        <a:lstStyle/>
        <a:p>
          <a:r>
            <a:rPr lang="en-US" b="0" i="0"/>
            <a:t>Normalisation et typage : conversion des champs numériques et catégoriels.</a:t>
          </a:r>
          <a:endParaRPr lang="en-US"/>
        </a:p>
      </dgm:t>
    </dgm:pt>
    <dgm:pt modelId="{672E53C8-04B3-49C3-99D7-CD8732EF0F4D}" type="parTrans" cxnId="{843A5993-DC0E-4FD4-99D1-36C05DF7067E}">
      <dgm:prSet/>
      <dgm:spPr/>
      <dgm:t>
        <a:bodyPr/>
        <a:lstStyle/>
        <a:p>
          <a:endParaRPr lang="en-US"/>
        </a:p>
      </dgm:t>
    </dgm:pt>
    <dgm:pt modelId="{BF6CABDF-9E58-4DFD-B6D2-A03FB56C51CC}" type="sibTrans" cxnId="{843A5993-DC0E-4FD4-99D1-36C05DF7067E}">
      <dgm:prSet/>
      <dgm:spPr/>
      <dgm:t>
        <a:bodyPr/>
        <a:lstStyle/>
        <a:p>
          <a:endParaRPr lang="en-US"/>
        </a:p>
      </dgm:t>
    </dgm:pt>
    <dgm:pt modelId="{0DD30BEE-DD28-4CCC-ACFA-36375093F4F4}">
      <dgm:prSet/>
      <dgm:spPr/>
      <dgm:t>
        <a:bodyPr/>
        <a:lstStyle/>
        <a:p>
          <a:r>
            <a:rPr lang="en-US" b="0" i="0"/>
            <a:t>Fusion des datasets : JMR, IPC, Pcodes via la clé commune (adm2_pcode / ISO3).</a:t>
          </a:r>
          <a:endParaRPr lang="en-US"/>
        </a:p>
      </dgm:t>
    </dgm:pt>
    <dgm:pt modelId="{8CFBF31F-CF1B-4946-BC42-5441E70F4980}" type="parTrans" cxnId="{2EBE8C15-E0BD-486A-9DC0-FA715009CE8A}">
      <dgm:prSet/>
      <dgm:spPr/>
      <dgm:t>
        <a:bodyPr/>
        <a:lstStyle/>
        <a:p>
          <a:endParaRPr lang="en-US"/>
        </a:p>
      </dgm:t>
    </dgm:pt>
    <dgm:pt modelId="{AC90A0CD-8501-466B-AB95-0637B33700B0}" type="sibTrans" cxnId="{2EBE8C15-E0BD-486A-9DC0-FA715009CE8A}">
      <dgm:prSet/>
      <dgm:spPr/>
      <dgm:t>
        <a:bodyPr/>
        <a:lstStyle/>
        <a:p>
          <a:endParaRPr lang="en-US"/>
        </a:p>
      </dgm:t>
    </dgm:pt>
    <dgm:pt modelId="{66AA51DF-B29A-4901-9E18-3534A71B846D}">
      <dgm:prSet/>
      <dgm:spPr/>
      <dgm:t>
        <a:bodyPr/>
        <a:lstStyle/>
        <a:p>
          <a:r>
            <a:rPr lang="en-US" b="0" i="0" dirty="0"/>
            <a:t>Construction de la table finale pour la </a:t>
          </a:r>
          <a:r>
            <a:rPr lang="en-US" b="0" i="0" dirty="0" err="1"/>
            <a:t>modélisation</a:t>
          </a:r>
          <a:r>
            <a:rPr lang="en-US" b="0" i="0" dirty="0"/>
            <a:t> (dataset </a:t>
          </a:r>
          <a:r>
            <a:rPr lang="en-US" b="0" i="0" dirty="0" err="1"/>
            <a:t>combiné</a:t>
          </a:r>
          <a:r>
            <a:rPr lang="en-US" b="0" i="0" dirty="0"/>
            <a:t>).</a:t>
          </a:r>
          <a:endParaRPr lang="en-US" dirty="0"/>
        </a:p>
      </dgm:t>
    </dgm:pt>
    <dgm:pt modelId="{8AB29EAB-27E6-4D45-BCA6-3459C2560884}" type="parTrans" cxnId="{3F20A606-98B1-4CB5-A900-92BCCD1C4B37}">
      <dgm:prSet/>
      <dgm:spPr/>
      <dgm:t>
        <a:bodyPr/>
        <a:lstStyle/>
        <a:p>
          <a:endParaRPr lang="en-US"/>
        </a:p>
      </dgm:t>
    </dgm:pt>
    <dgm:pt modelId="{07EE3D6F-F5C3-4C94-B094-E9214459D5CD}" type="sibTrans" cxnId="{3F20A606-98B1-4CB5-A900-92BCCD1C4B37}">
      <dgm:prSet/>
      <dgm:spPr/>
      <dgm:t>
        <a:bodyPr/>
        <a:lstStyle/>
        <a:p>
          <a:endParaRPr lang="en-US"/>
        </a:p>
      </dgm:t>
    </dgm:pt>
    <dgm:pt modelId="{E7FA8BAC-9FC8-47AF-8037-269F08915A95}">
      <dgm:prSet/>
      <dgm:spPr/>
      <dgm:t>
        <a:bodyPr/>
        <a:lstStyle/>
        <a:p>
          <a:r>
            <a:rPr lang="fr-FR"/>
            <a:t>Vérification de la cohérence </a:t>
          </a:r>
          <a:endParaRPr lang="en-US" dirty="0"/>
        </a:p>
      </dgm:t>
    </dgm:pt>
    <dgm:pt modelId="{EFF1D5F7-DC39-4B5A-B570-5F4C2FBDC5CE}" type="parTrans" cxnId="{587A78F8-566E-40DC-846C-A2EF1FDF8892}">
      <dgm:prSet/>
      <dgm:spPr/>
      <dgm:t>
        <a:bodyPr/>
        <a:lstStyle/>
        <a:p>
          <a:endParaRPr lang="fr-FR"/>
        </a:p>
      </dgm:t>
    </dgm:pt>
    <dgm:pt modelId="{5FEF8636-1A6C-4F0A-BB29-202A3FBE4416}" type="sibTrans" cxnId="{587A78F8-566E-40DC-846C-A2EF1FDF8892}">
      <dgm:prSet/>
      <dgm:spPr/>
      <dgm:t>
        <a:bodyPr/>
        <a:lstStyle/>
        <a:p>
          <a:endParaRPr lang="fr-FR"/>
        </a:p>
      </dgm:t>
    </dgm:pt>
    <dgm:pt modelId="{D69B7EB7-CA12-4454-B510-F26D0C09FF5B}" type="pres">
      <dgm:prSet presAssocID="{55CC91D3-D4BA-4715-9BAB-C57BCCFF1549}" presName="Name0" presStyleCnt="0">
        <dgm:presLayoutVars>
          <dgm:dir/>
          <dgm:resizeHandles val="exact"/>
        </dgm:presLayoutVars>
      </dgm:prSet>
      <dgm:spPr/>
    </dgm:pt>
    <dgm:pt modelId="{EE60E0DD-4C67-4711-A694-C46FECC6EB8A}" type="pres">
      <dgm:prSet presAssocID="{E3CC4706-DA3B-4880-BA5E-72575E2ED6BB}" presName="node" presStyleLbl="node1" presStyleIdx="0" presStyleCnt="6">
        <dgm:presLayoutVars>
          <dgm:bulletEnabled val="1"/>
        </dgm:presLayoutVars>
      </dgm:prSet>
      <dgm:spPr/>
    </dgm:pt>
    <dgm:pt modelId="{35A54F7B-9308-46B3-A2DE-3853178C10AC}" type="pres">
      <dgm:prSet presAssocID="{4FE7385C-C837-4CDD-94C0-C7AE62C04A78}" presName="sibTrans" presStyleLbl="sibTrans1D1" presStyleIdx="0" presStyleCnt="5"/>
      <dgm:spPr/>
    </dgm:pt>
    <dgm:pt modelId="{53BF8CBA-B633-4B97-B73B-C326A04798E7}" type="pres">
      <dgm:prSet presAssocID="{4FE7385C-C837-4CDD-94C0-C7AE62C04A78}" presName="connectorText" presStyleLbl="sibTrans1D1" presStyleIdx="0" presStyleCnt="5"/>
      <dgm:spPr/>
    </dgm:pt>
    <dgm:pt modelId="{B7756B56-A7FB-4CD3-914F-5E0936BF523E}" type="pres">
      <dgm:prSet presAssocID="{DA29CD3B-3AFC-479B-ADC1-479DF457A3A3}" presName="node" presStyleLbl="node1" presStyleIdx="1" presStyleCnt="6">
        <dgm:presLayoutVars>
          <dgm:bulletEnabled val="1"/>
        </dgm:presLayoutVars>
      </dgm:prSet>
      <dgm:spPr/>
    </dgm:pt>
    <dgm:pt modelId="{0E869992-4606-4DEC-91B1-23D05CABF826}" type="pres">
      <dgm:prSet presAssocID="{C1E80BF2-DEF2-4248-8789-8B8D8ABF5D8C}" presName="sibTrans" presStyleLbl="sibTrans1D1" presStyleIdx="1" presStyleCnt="5"/>
      <dgm:spPr/>
    </dgm:pt>
    <dgm:pt modelId="{CB19247B-85F2-4001-B876-27B859D3F216}" type="pres">
      <dgm:prSet presAssocID="{C1E80BF2-DEF2-4248-8789-8B8D8ABF5D8C}" presName="connectorText" presStyleLbl="sibTrans1D1" presStyleIdx="1" presStyleCnt="5"/>
      <dgm:spPr/>
    </dgm:pt>
    <dgm:pt modelId="{30CE22FC-5CD6-416E-BAA6-3956ABCB27C2}" type="pres">
      <dgm:prSet presAssocID="{4EAFF65F-7815-4E8A-9270-FE29B975FF7A}" presName="node" presStyleLbl="node1" presStyleIdx="2" presStyleCnt="6">
        <dgm:presLayoutVars>
          <dgm:bulletEnabled val="1"/>
        </dgm:presLayoutVars>
      </dgm:prSet>
      <dgm:spPr/>
    </dgm:pt>
    <dgm:pt modelId="{CCE1379F-C9EF-429E-8AB1-4FC40EA2B20C}" type="pres">
      <dgm:prSet presAssocID="{BF6CABDF-9E58-4DFD-B6D2-A03FB56C51CC}" presName="sibTrans" presStyleLbl="sibTrans1D1" presStyleIdx="2" presStyleCnt="5"/>
      <dgm:spPr/>
    </dgm:pt>
    <dgm:pt modelId="{A5D23624-FECF-48B6-A954-621FC4EAAC6A}" type="pres">
      <dgm:prSet presAssocID="{BF6CABDF-9E58-4DFD-B6D2-A03FB56C51CC}" presName="connectorText" presStyleLbl="sibTrans1D1" presStyleIdx="2" presStyleCnt="5"/>
      <dgm:spPr/>
    </dgm:pt>
    <dgm:pt modelId="{F10FCD56-9F1C-4BE2-9DDD-E68ED211F27C}" type="pres">
      <dgm:prSet presAssocID="{0DD30BEE-DD28-4CCC-ACFA-36375093F4F4}" presName="node" presStyleLbl="node1" presStyleIdx="3" presStyleCnt="6">
        <dgm:presLayoutVars>
          <dgm:bulletEnabled val="1"/>
        </dgm:presLayoutVars>
      </dgm:prSet>
      <dgm:spPr/>
    </dgm:pt>
    <dgm:pt modelId="{2662CE6E-8B6A-4C1C-A34A-E5DF21B0EC09}" type="pres">
      <dgm:prSet presAssocID="{AC90A0CD-8501-466B-AB95-0637B33700B0}" presName="sibTrans" presStyleLbl="sibTrans1D1" presStyleIdx="3" presStyleCnt="5"/>
      <dgm:spPr/>
    </dgm:pt>
    <dgm:pt modelId="{DBE2EA69-F7C6-45C4-8993-173DB220794C}" type="pres">
      <dgm:prSet presAssocID="{AC90A0CD-8501-466B-AB95-0637B33700B0}" presName="connectorText" presStyleLbl="sibTrans1D1" presStyleIdx="3" presStyleCnt="5"/>
      <dgm:spPr/>
    </dgm:pt>
    <dgm:pt modelId="{AC0D9662-D28A-4BCD-BE61-0A1E40C17841}" type="pres">
      <dgm:prSet presAssocID="{66AA51DF-B29A-4901-9E18-3534A71B846D}" presName="node" presStyleLbl="node1" presStyleIdx="4" presStyleCnt="6">
        <dgm:presLayoutVars>
          <dgm:bulletEnabled val="1"/>
        </dgm:presLayoutVars>
      </dgm:prSet>
      <dgm:spPr/>
    </dgm:pt>
    <dgm:pt modelId="{33A1E043-7AC9-43A7-BEB5-A60B41CCBF1D}" type="pres">
      <dgm:prSet presAssocID="{07EE3D6F-F5C3-4C94-B094-E9214459D5CD}" presName="sibTrans" presStyleLbl="sibTrans1D1" presStyleIdx="4" presStyleCnt="5"/>
      <dgm:spPr/>
    </dgm:pt>
    <dgm:pt modelId="{7DB8F292-3B19-486A-9948-FD3E65D5CC98}" type="pres">
      <dgm:prSet presAssocID="{07EE3D6F-F5C3-4C94-B094-E9214459D5CD}" presName="connectorText" presStyleLbl="sibTrans1D1" presStyleIdx="4" presStyleCnt="5"/>
      <dgm:spPr/>
    </dgm:pt>
    <dgm:pt modelId="{E2638744-BD4A-4CBE-8F91-918AB4B567FB}" type="pres">
      <dgm:prSet presAssocID="{E7FA8BAC-9FC8-47AF-8037-269F08915A95}" presName="node" presStyleLbl="node1" presStyleIdx="5" presStyleCnt="6">
        <dgm:presLayoutVars>
          <dgm:bulletEnabled val="1"/>
        </dgm:presLayoutVars>
      </dgm:prSet>
      <dgm:spPr/>
    </dgm:pt>
  </dgm:ptLst>
  <dgm:cxnLst>
    <dgm:cxn modelId="{3F20A606-98B1-4CB5-A900-92BCCD1C4B37}" srcId="{55CC91D3-D4BA-4715-9BAB-C57BCCFF1549}" destId="{66AA51DF-B29A-4901-9E18-3534A71B846D}" srcOrd="4" destOrd="0" parTransId="{8AB29EAB-27E6-4D45-BCA6-3459C2560884}" sibTransId="{07EE3D6F-F5C3-4C94-B094-E9214459D5CD}"/>
    <dgm:cxn modelId="{B1A1E707-5E9A-460B-8EA1-35B956B4EABB}" type="presOf" srcId="{BF6CABDF-9E58-4DFD-B6D2-A03FB56C51CC}" destId="{A5D23624-FECF-48B6-A954-621FC4EAAC6A}" srcOrd="1" destOrd="0" presId="urn:microsoft.com/office/officeart/2016/7/layout/RepeatingBendingProcessNew"/>
    <dgm:cxn modelId="{2EBE8C15-E0BD-486A-9DC0-FA715009CE8A}" srcId="{55CC91D3-D4BA-4715-9BAB-C57BCCFF1549}" destId="{0DD30BEE-DD28-4CCC-ACFA-36375093F4F4}" srcOrd="3" destOrd="0" parTransId="{8CFBF31F-CF1B-4946-BC42-5441E70F4980}" sibTransId="{AC90A0CD-8501-466B-AB95-0637B33700B0}"/>
    <dgm:cxn modelId="{CD0CE117-BEBF-4E3C-9714-0D30C1D51A5C}" type="presOf" srcId="{DA29CD3B-3AFC-479B-ADC1-479DF457A3A3}" destId="{B7756B56-A7FB-4CD3-914F-5E0936BF523E}" srcOrd="0" destOrd="0" presId="urn:microsoft.com/office/officeart/2016/7/layout/RepeatingBendingProcessNew"/>
    <dgm:cxn modelId="{B9B7C822-BD24-4C2F-84A9-752011B19829}" type="presOf" srcId="{66AA51DF-B29A-4901-9E18-3534A71B846D}" destId="{AC0D9662-D28A-4BCD-BE61-0A1E40C17841}" srcOrd="0" destOrd="0" presId="urn:microsoft.com/office/officeart/2016/7/layout/RepeatingBendingProcessNew"/>
    <dgm:cxn modelId="{8FC3EC2B-B311-438C-A2E3-119437323CDE}" type="presOf" srcId="{AC90A0CD-8501-466B-AB95-0637B33700B0}" destId="{DBE2EA69-F7C6-45C4-8993-173DB220794C}" srcOrd="1" destOrd="0" presId="urn:microsoft.com/office/officeart/2016/7/layout/RepeatingBendingProcessNew"/>
    <dgm:cxn modelId="{4CD1B637-642F-48A0-B123-81E9020AA44B}" type="presOf" srcId="{C1E80BF2-DEF2-4248-8789-8B8D8ABF5D8C}" destId="{0E869992-4606-4DEC-91B1-23D05CABF826}" srcOrd="0" destOrd="0" presId="urn:microsoft.com/office/officeart/2016/7/layout/RepeatingBendingProcessNew"/>
    <dgm:cxn modelId="{F8B0126D-C679-488A-95E6-3A9A2F4878E6}" type="presOf" srcId="{07EE3D6F-F5C3-4C94-B094-E9214459D5CD}" destId="{33A1E043-7AC9-43A7-BEB5-A60B41CCBF1D}" srcOrd="0" destOrd="0" presId="urn:microsoft.com/office/officeart/2016/7/layout/RepeatingBendingProcessNew"/>
    <dgm:cxn modelId="{36DA9757-2D22-424C-9765-2B3A9FBC1F49}" type="presOf" srcId="{0DD30BEE-DD28-4CCC-ACFA-36375093F4F4}" destId="{F10FCD56-9F1C-4BE2-9DDD-E68ED211F27C}" srcOrd="0" destOrd="0" presId="urn:microsoft.com/office/officeart/2016/7/layout/RepeatingBendingProcessNew"/>
    <dgm:cxn modelId="{4AC6FF7A-974A-44E6-873E-CE48627239DB}" type="presOf" srcId="{BF6CABDF-9E58-4DFD-B6D2-A03FB56C51CC}" destId="{CCE1379F-C9EF-429E-8AB1-4FC40EA2B20C}" srcOrd="0" destOrd="0" presId="urn:microsoft.com/office/officeart/2016/7/layout/RepeatingBendingProcessNew"/>
    <dgm:cxn modelId="{F93C3A8F-D566-437C-B77B-2D76C7523364}" type="presOf" srcId="{4FE7385C-C837-4CDD-94C0-C7AE62C04A78}" destId="{35A54F7B-9308-46B3-A2DE-3853178C10AC}" srcOrd="0" destOrd="0" presId="urn:microsoft.com/office/officeart/2016/7/layout/RepeatingBendingProcessNew"/>
    <dgm:cxn modelId="{843A5993-DC0E-4FD4-99D1-36C05DF7067E}" srcId="{55CC91D3-D4BA-4715-9BAB-C57BCCFF1549}" destId="{4EAFF65F-7815-4E8A-9270-FE29B975FF7A}" srcOrd="2" destOrd="0" parTransId="{672E53C8-04B3-49C3-99D7-CD8732EF0F4D}" sibTransId="{BF6CABDF-9E58-4DFD-B6D2-A03FB56C51CC}"/>
    <dgm:cxn modelId="{F6C0CA95-C60E-4A81-9D96-EFE61E5CEC4D}" srcId="{55CC91D3-D4BA-4715-9BAB-C57BCCFF1549}" destId="{E3CC4706-DA3B-4880-BA5E-72575E2ED6BB}" srcOrd="0" destOrd="0" parTransId="{0B4E780D-C400-4A96-BAD1-8DE22CC6872F}" sibTransId="{4FE7385C-C837-4CDD-94C0-C7AE62C04A78}"/>
    <dgm:cxn modelId="{DB02FEAE-6561-4767-9186-CE9E645FCF43}" type="presOf" srcId="{55CC91D3-D4BA-4715-9BAB-C57BCCFF1549}" destId="{D69B7EB7-CA12-4454-B510-F26D0C09FF5B}" srcOrd="0" destOrd="0" presId="urn:microsoft.com/office/officeart/2016/7/layout/RepeatingBendingProcessNew"/>
    <dgm:cxn modelId="{B043C4B0-5DDD-4C8D-9744-4FBEBD29491D}" type="presOf" srcId="{AC90A0CD-8501-466B-AB95-0637B33700B0}" destId="{2662CE6E-8B6A-4C1C-A34A-E5DF21B0EC09}" srcOrd="0" destOrd="0" presId="urn:microsoft.com/office/officeart/2016/7/layout/RepeatingBendingProcessNew"/>
    <dgm:cxn modelId="{EF2AB8BF-17D2-4DF2-A2CC-17B7D38FBAEC}" type="presOf" srcId="{E7FA8BAC-9FC8-47AF-8037-269F08915A95}" destId="{E2638744-BD4A-4CBE-8F91-918AB4B567FB}" srcOrd="0" destOrd="0" presId="urn:microsoft.com/office/officeart/2016/7/layout/RepeatingBendingProcessNew"/>
    <dgm:cxn modelId="{54889DC6-0DBF-4B4C-97E6-0D0865C6E983}" type="presOf" srcId="{C1E80BF2-DEF2-4248-8789-8B8D8ABF5D8C}" destId="{CB19247B-85F2-4001-B876-27B859D3F216}" srcOrd="1" destOrd="0" presId="urn:microsoft.com/office/officeart/2016/7/layout/RepeatingBendingProcessNew"/>
    <dgm:cxn modelId="{94270AC8-BC9C-407C-8E89-4C5370BEE3E3}" type="presOf" srcId="{4FE7385C-C837-4CDD-94C0-C7AE62C04A78}" destId="{53BF8CBA-B633-4B97-B73B-C326A04798E7}" srcOrd="1" destOrd="0" presId="urn:microsoft.com/office/officeart/2016/7/layout/RepeatingBendingProcessNew"/>
    <dgm:cxn modelId="{5CF97CCF-2A47-49FB-8344-0EA2EEC98157}" type="presOf" srcId="{07EE3D6F-F5C3-4C94-B094-E9214459D5CD}" destId="{7DB8F292-3B19-486A-9948-FD3E65D5CC98}" srcOrd="1" destOrd="0" presId="urn:microsoft.com/office/officeart/2016/7/layout/RepeatingBendingProcessNew"/>
    <dgm:cxn modelId="{1C49CADF-8A4F-43F5-8E4C-0C53C99E65AD}" srcId="{55CC91D3-D4BA-4715-9BAB-C57BCCFF1549}" destId="{DA29CD3B-3AFC-479B-ADC1-479DF457A3A3}" srcOrd="1" destOrd="0" parTransId="{EE4D5636-E00D-4405-9DB5-D50A7BB559F0}" sibTransId="{C1E80BF2-DEF2-4248-8789-8B8D8ABF5D8C}"/>
    <dgm:cxn modelId="{38E327F2-D20E-4CA2-BF21-5C0389136FF1}" type="presOf" srcId="{4EAFF65F-7815-4E8A-9270-FE29B975FF7A}" destId="{30CE22FC-5CD6-416E-BAA6-3956ABCB27C2}" srcOrd="0" destOrd="0" presId="urn:microsoft.com/office/officeart/2016/7/layout/RepeatingBendingProcessNew"/>
    <dgm:cxn modelId="{587A78F8-566E-40DC-846C-A2EF1FDF8892}" srcId="{55CC91D3-D4BA-4715-9BAB-C57BCCFF1549}" destId="{E7FA8BAC-9FC8-47AF-8037-269F08915A95}" srcOrd="5" destOrd="0" parTransId="{EFF1D5F7-DC39-4B5A-B570-5F4C2FBDC5CE}" sibTransId="{5FEF8636-1A6C-4F0A-BB29-202A3FBE4416}"/>
    <dgm:cxn modelId="{1FBC5BFF-27CF-44B6-B14D-D5DBFAAF931D}" type="presOf" srcId="{E3CC4706-DA3B-4880-BA5E-72575E2ED6BB}" destId="{EE60E0DD-4C67-4711-A694-C46FECC6EB8A}" srcOrd="0" destOrd="0" presId="urn:microsoft.com/office/officeart/2016/7/layout/RepeatingBendingProcessNew"/>
    <dgm:cxn modelId="{B9C8ED7C-416B-4C78-99BD-B6921F82EEEC}" type="presParOf" srcId="{D69B7EB7-CA12-4454-B510-F26D0C09FF5B}" destId="{EE60E0DD-4C67-4711-A694-C46FECC6EB8A}" srcOrd="0" destOrd="0" presId="urn:microsoft.com/office/officeart/2016/7/layout/RepeatingBendingProcessNew"/>
    <dgm:cxn modelId="{CF86261D-434F-414B-9FEB-3B059470B1B4}" type="presParOf" srcId="{D69B7EB7-CA12-4454-B510-F26D0C09FF5B}" destId="{35A54F7B-9308-46B3-A2DE-3853178C10AC}" srcOrd="1" destOrd="0" presId="urn:microsoft.com/office/officeart/2016/7/layout/RepeatingBendingProcessNew"/>
    <dgm:cxn modelId="{71BD17F6-BA3F-4983-9A2E-27C5E4C5D106}" type="presParOf" srcId="{35A54F7B-9308-46B3-A2DE-3853178C10AC}" destId="{53BF8CBA-B633-4B97-B73B-C326A04798E7}" srcOrd="0" destOrd="0" presId="urn:microsoft.com/office/officeart/2016/7/layout/RepeatingBendingProcessNew"/>
    <dgm:cxn modelId="{FA206BA0-724A-4134-A176-4DF643FBFEA4}" type="presParOf" srcId="{D69B7EB7-CA12-4454-B510-F26D0C09FF5B}" destId="{B7756B56-A7FB-4CD3-914F-5E0936BF523E}" srcOrd="2" destOrd="0" presId="urn:microsoft.com/office/officeart/2016/7/layout/RepeatingBendingProcessNew"/>
    <dgm:cxn modelId="{987BDD1C-CFB7-47A6-9E59-B9F7ED6E65D7}" type="presParOf" srcId="{D69B7EB7-CA12-4454-B510-F26D0C09FF5B}" destId="{0E869992-4606-4DEC-91B1-23D05CABF826}" srcOrd="3" destOrd="0" presId="urn:microsoft.com/office/officeart/2016/7/layout/RepeatingBendingProcessNew"/>
    <dgm:cxn modelId="{F25D6BD1-BC6F-40B5-B604-F9B838C9C6D0}" type="presParOf" srcId="{0E869992-4606-4DEC-91B1-23D05CABF826}" destId="{CB19247B-85F2-4001-B876-27B859D3F216}" srcOrd="0" destOrd="0" presId="urn:microsoft.com/office/officeart/2016/7/layout/RepeatingBendingProcessNew"/>
    <dgm:cxn modelId="{EF62264A-D9E7-4D2D-9351-97B24785E6C0}" type="presParOf" srcId="{D69B7EB7-CA12-4454-B510-F26D0C09FF5B}" destId="{30CE22FC-5CD6-416E-BAA6-3956ABCB27C2}" srcOrd="4" destOrd="0" presId="urn:microsoft.com/office/officeart/2016/7/layout/RepeatingBendingProcessNew"/>
    <dgm:cxn modelId="{06CAF70D-F7C2-40B8-BD15-A07206C6FF79}" type="presParOf" srcId="{D69B7EB7-CA12-4454-B510-F26D0C09FF5B}" destId="{CCE1379F-C9EF-429E-8AB1-4FC40EA2B20C}" srcOrd="5" destOrd="0" presId="urn:microsoft.com/office/officeart/2016/7/layout/RepeatingBendingProcessNew"/>
    <dgm:cxn modelId="{8E8EDA4E-71DC-4FCC-BA88-99E9645FDD28}" type="presParOf" srcId="{CCE1379F-C9EF-429E-8AB1-4FC40EA2B20C}" destId="{A5D23624-FECF-48B6-A954-621FC4EAAC6A}" srcOrd="0" destOrd="0" presId="urn:microsoft.com/office/officeart/2016/7/layout/RepeatingBendingProcessNew"/>
    <dgm:cxn modelId="{7CCE4B82-B81B-453E-BC04-D65173929195}" type="presParOf" srcId="{D69B7EB7-CA12-4454-B510-F26D0C09FF5B}" destId="{F10FCD56-9F1C-4BE2-9DDD-E68ED211F27C}" srcOrd="6" destOrd="0" presId="urn:microsoft.com/office/officeart/2016/7/layout/RepeatingBendingProcessNew"/>
    <dgm:cxn modelId="{C5FA231A-95F9-45E2-A7AA-A3872787036C}" type="presParOf" srcId="{D69B7EB7-CA12-4454-B510-F26D0C09FF5B}" destId="{2662CE6E-8B6A-4C1C-A34A-E5DF21B0EC09}" srcOrd="7" destOrd="0" presId="urn:microsoft.com/office/officeart/2016/7/layout/RepeatingBendingProcessNew"/>
    <dgm:cxn modelId="{2A53AEEE-BCFE-4F51-A139-E438FDD6906F}" type="presParOf" srcId="{2662CE6E-8B6A-4C1C-A34A-E5DF21B0EC09}" destId="{DBE2EA69-F7C6-45C4-8993-173DB220794C}" srcOrd="0" destOrd="0" presId="urn:microsoft.com/office/officeart/2016/7/layout/RepeatingBendingProcessNew"/>
    <dgm:cxn modelId="{3915EDB4-6CEC-4352-9398-790B5CEBB00F}" type="presParOf" srcId="{D69B7EB7-CA12-4454-B510-F26D0C09FF5B}" destId="{AC0D9662-D28A-4BCD-BE61-0A1E40C17841}" srcOrd="8" destOrd="0" presId="urn:microsoft.com/office/officeart/2016/7/layout/RepeatingBendingProcessNew"/>
    <dgm:cxn modelId="{E5F4CABF-D56E-4291-957C-F9D3795021F1}" type="presParOf" srcId="{D69B7EB7-CA12-4454-B510-F26D0C09FF5B}" destId="{33A1E043-7AC9-43A7-BEB5-A60B41CCBF1D}" srcOrd="9" destOrd="0" presId="urn:microsoft.com/office/officeart/2016/7/layout/RepeatingBendingProcessNew"/>
    <dgm:cxn modelId="{D83FF376-89FF-41AE-9420-9ABB1963B255}" type="presParOf" srcId="{33A1E043-7AC9-43A7-BEB5-A60B41CCBF1D}" destId="{7DB8F292-3B19-486A-9948-FD3E65D5CC98}" srcOrd="0" destOrd="0" presId="urn:microsoft.com/office/officeart/2016/7/layout/RepeatingBendingProcessNew"/>
    <dgm:cxn modelId="{A0CFD097-6777-45F7-95FD-36A5E6A05360}" type="presParOf" srcId="{D69B7EB7-CA12-4454-B510-F26D0C09FF5B}" destId="{E2638744-BD4A-4CBE-8F91-918AB4B567FB}"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D669BE-FECF-4505-B639-08BA079D9130}"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607EAF49-2F77-4E81-91BC-9AAB61AE054B}">
      <dgm:prSet custT="1"/>
      <dgm:spPr>
        <a:solidFill>
          <a:schemeClr val="bg1">
            <a:lumMod val="75000"/>
          </a:schemeClr>
        </a:solidFill>
      </dgm:spPr>
      <dgm:t>
        <a:bodyPr/>
        <a:lstStyle/>
        <a:p>
          <a:r>
            <a:rPr lang="fr-FR" sz="1600" b="1" dirty="0">
              <a:solidFill>
                <a:schemeClr val="tx1"/>
              </a:solidFill>
            </a:rPr>
            <a:t>Vérifier la fiabilité du modèle prédictif pour anticiper le niveau d’insécurité alimentaire (Phase IPC) dans les départements d’Haïti.</a:t>
          </a:r>
          <a:endParaRPr lang="en-US" sz="1600" b="1" dirty="0">
            <a:solidFill>
              <a:schemeClr val="tx1"/>
            </a:solidFill>
          </a:endParaRPr>
        </a:p>
      </dgm:t>
    </dgm:pt>
    <dgm:pt modelId="{03266B44-40A2-4A7A-807F-7AA5C46885A2}" type="parTrans" cxnId="{635E5576-2180-48CB-AD2A-39B6AB8A39A3}">
      <dgm:prSet/>
      <dgm:spPr/>
      <dgm:t>
        <a:bodyPr/>
        <a:lstStyle/>
        <a:p>
          <a:endParaRPr lang="en-US" sz="1400"/>
        </a:p>
      </dgm:t>
    </dgm:pt>
    <dgm:pt modelId="{D07DFA64-521C-42D0-BC1B-4B1457A0CCAB}" type="sibTrans" cxnId="{635E5576-2180-48CB-AD2A-39B6AB8A39A3}">
      <dgm:prSet/>
      <dgm:spPr/>
      <dgm:t>
        <a:bodyPr/>
        <a:lstStyle/>
        <a:p>
          <a:endParaRPr lang="en-US" sz="1400"/>
        </a:p>
      </dgm:t>
    </dgm:pt>
    <dgm:pt modelId="{D15DBACF-BF72-4C2F-9256-919343E7F680}">
      <dgm:prSet custT="1"/>
      <dgm:spPr/>
      <dgm:t>
        <a:bodyPr/>
        <a:lstStyle/>
        <a:p>
          <a:r>
            <a:rPr lang="fr-FR" sz="1400"/>
            <a:t>Dans cette partie, on va :</a:t>
          </a:r>
          <a:endParaRPr lang="en-US" sz="1400"/>
        </a:p>
      </dgm:t>
    </dgm:pt>
    <dgm:pt modelId="{D8E9E0E7-A351-4E00-8F8D-0A78B035342C}" type="parTrans" cxnId="{24E97D67-B3DD-4E6D-BF51-4F4B9425B715}">
      <dgm:prSet/>
      <dgm:spPr/>
      <dgm:t>
        <a:bodyPr/>
        <a:lstStyle/>
        <a:p>
          <a:endParaRPr lang="en-US" sz="1400"/>
        </a:p>
      </dgm:t>
    </dgm:pt>
    <dgm:pt modelId="{6A73483B-19CA-4E03-81F4-35080EDF4A76}" type="sibTrans" cxnId="{24E97D67-B3DD-4E6D-BF51-4F4B9425B715}">
      <dgm:prSet/>
      <dgm:spPr/>
      <dgm:t>
        <a:bodyPr/>
        <a:lstStyle/>
        <a:p>
          <a:endParaRPr lang="en-US" sz="1400"/>
        </a:p>
      </dgm:t>
    </dgm:pt>
    <dgm:pt modelId="{3D70C3F0-C6AC-48C9-A963-1B4CE95D364B}">
      <dgm:prSet custT="1"/>
      <dgm:spPr/>
      <dgm:t>
        <a:bodyPr/>
        <a:lstStyle/>
        <a:p>
          <a:r>
            <a:rPr lang="fr-FR" sz="1400"/>
            <a:t>mesurer la précision des prédictions,</a:t>
          </a:r>
          <a:endParaRPr lang="en-US" sz="1400"/>
        </a:p>
      </dgm:t>
    </dgm:pt>
    <dgm:pt modelId="{3F6FC595-39B3-4363-967F-3E88A25766D9}" type="parTrans" cxnId="{FE8E8E4F-EC75-41FC-93EE-204484DA6350}">
      <dgm:prSet/>
      <dgm:spPr/>
      <dgm:t>
        <a:bodyPr/>
        <a:lstStyle/>
        <a:p>
          <a:endParaRPr lang="en-US" sz="1400"/>
        </a:p>
      </dgm:t>
    </dgm:pt>
    <dgm:pt modelId="{2F990EBE-830E-4643-B2CA-5C7BF563C4DE}" type="sibTrans" cxnId="{FE8E8E4F-EC75-41FC-93EE-204484DA6350}">
      <dgm:prSet/>
      <dgm:spPr/>
      <dgm:t>
        <a:bodyPr/>
        <a:lstStyle/>
        <a:p>
          <a:endParaRPr lang="en-US" sz="1400"/>
        </a:p>
      </dgm:t>
    </dgm:pt>
    <dgm:pt modelId="{5AD79F41-07B3-4027-93B3-F61F4B71E696}">
      <dgm:prSet custT="1"/>
      <dgm:spPr/>
      <dgm:t>
        <a:bodyPr/>
        <a:lstStyle/>
        <a:p>
          <a:r>
            <a:rPr lang="fr-FR" sz="1400"/>
            <a:t>vérifier que le modèle ne triche pas (surapprentissage),</a:t>
          </a:r>
          <a:endParaRPr lang="en-US" sz="1400"/>
        </a:p>
      </dgm:t>
    </dgm:pt>
    <dgm:pt modelId="{2876A3FD-CA59-448F-AB94-5AF4BFCDECD7}" type="parTrans" cxnId="{68327176-68A4-4435-9F27-8BB6837DEA4F}">
      <dgm:prSet/>
      <dgm:spPr/>
      <dgm:t>
        <a:bodyPr/>
        <a:lstStyle/>
        <a:p>
          <a:endParaRPr lang="en-US" sz="1400"/>
        </a:p>
      </dgm:t>
    </dgm:pt>
    <dgm:pt modelId="{4965E874-19B2-475A-AFDE-0A17004D6FFA}" type="sibTrans" cxnId="{68327176-68A4-4435-9F27-8BB6837DEA4F}">
      <dgm:prSet/>
      <dgm:spPr/>
      <dgm:t>
        <a:bodyPr/>
        <a:lstStyle/>
        <a:p>
          <a:endParaRPr lang="en-US" sz="1400"/>
        </a:p>
      </dgm:t>
    </dgm:pt>
    <dgm:pt modelId="{955734AE-E4C5-4DC9-B912-292D3D389DBD}">
      <dgm:prSet custT="1"/>
      <dgm:spPr/>
      <dgm:t>
        <a:bodyPr/>
        <a:lstStyle/>
        <a:p>
          <a:r>
            <a:rPr lang="fr-FR" sz="1400"/>
            <a:t>étudier les erreurs de prédiction,</a:t>
          </a:r>
          <a:endParaRPr lang="en-US" sz="1400"/>
        </a:p>
      </dgm:t>
    </dgm:pt>
    <dgm:pt modelId="{17B5E2A2-D999-4868-A420-90F8CFA0F829}" type="parTrans" cxnId="{626C5DE9-2DBD-407C-8F23-5960F9583822}">
      <dgm:prSet/>
      <dgm:spPr/>
      <dgm:t>
        <a:bodyPr/>
        <a:lstStyle/>
        <a:p>
          <a:endParaRPr lang="en-US" sz="1400"/>
        </a:p>
      </dgm:t>
    </dgm:pt>
    <dgm:pt modelId="{BC5EF8C2-B52B-498B-913A-BB6AB5712AD1}" type="sibTrans" cxnId="{626C5DE9-2DBD-407C-8F23-5960F9583822}">
      <dgm:prSet/>
      <dgm:spPr/>
      <dgm:t>
        <a:bodyPr/>
        <a:lstStyle/>
        <a:p>
          <a:endParaRPr lang="en-US" sz="1400"/>
        </a:p>
      </dgm:t>
    </dgm:pt>
    <dgm:pt modelId="{6A06B170-23C7-4BFE-9821-469934A10070}">
      <dgm:prSet custT="1"/>
      <dgm:spPr/>
      <dgm:t>
        <a:bodyPr/>
        <a:lstStyle/>
        <a:p>
          <a:r>
            <a:rPr lang="fr-FR" sz="1400" dirty="0"/>
            <a:t>relier les résultats à la réalité du terrain (prix alimentaires, sécheresse, pluie).</a:t>
          </a:r>
          <a:endParaRPr lang="en-US" sz="1400" dirty="0"/>
        </a:p>
      </dgm:t>
    </dgm:pt>
    <dgm:pt modelId="{391EFA2A-6552-4707-8E77-1C8CC98C2E37}" type="parTrans" cxnId="{98CFDEA8-3A13-496A-8E3F-A658399C5D5B}">
      <dgm:prSet/>
      <dgm:spPr/>
      <dgm:t>
        <a:bodyPr/>
        <a:lstStyle/>
        <a:p>
          <a:endParaRPr lang="en-US" sz="1400"/>
        </a:p>
      </dgm:t>
    </dgm:pt>
    <dgm:pt modelId="{FD7553DF-7802-49E5-91DC-2CF7922F6D6F}" type="sibTrans" cxnId="{98CFDEA8-3A13-496A-8E3F-A658399C5D5B}">
      <dgm:prSet/>
      <dgm:spPr/>
      <dgm:t>
        <a:bodyPr/>
        <a:lstStyle/>
        <a:p>
          <a:endParaRPr lang="en-US" sz="1400"/>
        </a:p>
      </dgm:t>
    </dgm:pt>
    <dgm:pt modelId="{FF3B199D-9337-4B71-BFCC-34DABD387E71}" type="pres">
      <dgm:prSet presAssocID="{C4D669BE-FECF-4505-B639-08BA079D9130}" presName="hierChild1" presStyleCnt="0">
        <dgm:presLayoutVars>
          <dgm:orgChart val="1"/>
          <dgm:chPref val="1"/>
          <dgm:dir/>
          <dgm:animOne val="branch"/>
          <dgm:animLvl val="lvl"/>
          <dgm:resizeHandles/>
        </dgm:presLayoutVars>
      </dgm:prSet>
      <dgm:spPr/>
    </dgm:pt>
    <dgm:pt modelId="{8F7103D7-2822-4BD8-AECB-062B44DCB8F2}" type="pres">
      <dgm:prSet presAssocID="{607EAF49-2F77-4E81-91BC-9AAB61AE054B}" presName="hierRoot1" presStyleCnt="0">
        <dgm:presLayoutVars>
          <dgm:hierBranch val="init"/>
        </dgm:presLayoutVars>
      </dgm:prSet>
      <dgm:spPr/>
    </dgm:pt>
    <dgm:pt modelId="{4479C4FB-A888-4EB6-9CF8-E10E1BE8A35C}" type="pres">
      <dgm:prSet presAssocID="{607EAF49-2F77-4E81-91BC-9AAB61AE054B}" presName="rootComposite1" presStyleCnt="0"/>
      <dgm:spPr/>
    </dgm:pt>
    <dgm:pt modelId="{CB858B38-1722-441A-85E8-93FF9164B01A}" type="pres">
      <dgm:prSet presAssocID="{607EAF49-2F77-4E81-91BC-9AAB61AE054B}" presName="rootText1" presStyleLbl="node0" presStyleIdx="0" presStyleCnt="2" custScaleX="220215" custScaleY="135162" custLinFactNeighborX="-3740" custLinFactNeighborY="-46767">
        <dgm:presLayoutVars>
          <dgm:chPref val="3"/>
        </dgm:presLayoutVars>
      </dgm:prSet>
      <dgm:spPr/>
    </dgm:pt>
    <dgm:pt modelId="{75CAA651-267C-4093-B2D7-DF410359C13F}" type="pres">
      <dgm:prSet presAssocID="{607EAF49-2F77-4E81-91BC-9AAB61AE054B}" presName="rootConnector1" presStyleLbl="node1" presStyleIdx="0" presStyleCnt="0"/>
      <dgm:spPr/>
    </dgm:pt>
    <dgm:pt modelId="{8041561F-2400-48E6-9170-B882D5491E1F}" type="pres">
      <dgm:prSet presAssocID="{607EAF49-2F77-4E81-91BC-9AAB61AE054B}" presName="hierChild2" presStyleCnt="0"/>
      <dgm:spPr/>
    </dgm:pt>
    <dgm:pt modelId="{424E7FD5-FF0D-432B-8254-21D617211D89}" type="pres">
      <dgm:prSet presAssocID="{607EAF49-2F77-4E81-91BC-9AAB61AE054B}" presName="hierChild3" presStyleCnt="0"/>
      <dgm:spPr/>
    </dgm:pt>
    <dgm:pt modelId="{6009FDEA-6BCC-4F34-A479-AC004A833D6B}" type="pres">
      <dgm:prSet presAssocID="{D15DBACF-BF72-4C2F-9256-919343E7F680}" presName="hierRoot1" presStyleCnt="0">
        <dgm:presLayoutVars>
          <dgm:hierBranch val="init"/>
        </dgm:presLayoutVars>
      </dgm:prSet>
      <dgm:spPr/>
    </dgm:pt>
    <dgm:pt modelId="{D96A32E3-3E00-49CD-BDDC-A435FB507937}" type="pres">
      <dgm:prSet presAssocID="{D15DBACF-BF72-4C2F-9256-919343E7F680}" presName="rootComposite1" presStyleCnt="0"/>
      <dgm:spPr/>
    </dgm:pt>
    <dgm:pt modelId="{11275D0A-A190-41F8-90B5-E412161A85DE}" type="pres">
      <dgm:prSet presAssocID="{D15DBACF-BF72-4C2F-9256-919343E7F680}" presName="rootText1" presStyleLbl="node0" presStyleIdx="1" presStyleCnt="2">
        <dgm:presLayoutVars>
          <dgm:chPref val="3"/>
        </dgm:presLayoutVars>
      </dgm:prSet>
      <dgm:spPr/>
    </dgm:pt>
    <dgm:pt modelId="{D6FA6701-BDB1-4155-B58B-90BE755CAB5C}" type="pres">
      <dgm:prSet presAssocID="{D15DBACF-BF72-4C2F-9256-919343E7F680}" presName="rootConnector1" presStyleLbl="node1" presStyleIdx="0" presStyleCnt="0"/>
      <dgm:spPr/>
    </dgm:pt>
    <dgm:pt modelId="{9C0C0908-59CF-42E6-94C5-70FCFF37DFFF}" type="pres">
      <dgm:prSet presAssocID="{D15DBACF-BF72-4C2F-9256-919343E7F680}" presName="hierChild2" presStyleCnt="0"/>
      <dgm:spPr/>
    </dgm:pt>
    <dgm:pt modelId="{6C39FA14-240A-4989-84B1-53C441DC2AFF}" type="pres">
      <dgm:prSet presAssocID="{3F6FC595-39B3-4363-967F-3E88A25766D9}" presName="Name64" presStyleLbl="parChTrans1D2" presStyleIdx="0" presStyleCnt="4"/>
      <dgm:spPr/>
    </dgm:pt>
    <dgm:pt modelId="{CAAB1D07-81A7-4C86-8D92-CAF419469A16}" type="pres">
      <dgm:prSet presAssocID="{3D70C3F0-C6AC-48C9-A963-1B4CE95D364B}" presName="hierRoot2" presStyleCnt="0">
        <dgm:presLayoutVars>
          <dgm:hierBranch val="init"/>
        </dgm:presLayoutVars>
      </dgm:prSet>
      <dgm:spPr/>
    </dgm:pt>
    <dgm:pt modelId="{1175A7C3-D617-4C03-9D9B-B3D2C9810B23}" type="pres">
      <dgm:prSet presAssocID="{3D70C3F0-C6AC-48C9-A963-1B4CE95D364B}" presName="rootComposite" presStyleCnt="0"/>
      <dgm:spPr/>
    </dgm:pt>
    <dgm:pt modelId="{3A933F68-ED3D-4642-B24B-E0DA9E43BEF3}" type="pres">
      <dgm:prSet presAssocID="{3D70C3F0-C6AC-48C9-A963-1B4CE95D364B}" presName="rootText" presStyleLbl="node2" presStyleIdx="0" presStyleCnt="4">
        <dgm:presLayoutVars>
          <dgm:chPref val="3"/>
        </dgm:presLayoutVars>
      </dgm:prSet>
      <dgm:spPr/>
    </dgm:pt>
    <dgm:pt modelId="{2FE4C199-957C-4473-A949-FBC63A2C3C8B}" type="pres">
      <dgm:prSet presAssocID="{3D70C3F0-C6AC-48C9-A963-1B4CE95D364B}" presName="rootConnector" presStyleLbl="node2" presStyleIdx="0" presStyleCnt="4"/>
      <dgm:spPr/>
    </dgm:pt>
    <dgm:pt modelId="{20949B5C-D3EA-48B8-91F1-963F83E84464}" type="pres">
      <dgm:prSet presAssocID="{3D70C3F0-C6AC-48C9-A963-1B4CE95D364B}" presName="hierChild4" presStyleCnt="0"/>
      <dgm:spPr/>
    </dgm:pt>
    <dgm:pt modelId="{270D3215-56B2-4E0C-BFBC-24FE7ED9804C}" type="pres">
      <dgm:prSet presAssocID="{3D70C3F0-C6AC-48C9-A963-1B4CE95D364B}" presName="hierChild5" presStyleCnt="0"/>
      <dgm:spPr/>
    </dgm:pt>
    <dgm:pt modelId="{CF079FBE-71CC-497F-A091-FC9268CC38D5}" type="pres">
      <dgm:prSet presAssocID="{2876A3FD-CA59-448F-AB94-5AF4BFCDECD7}" presName="Name64" presStyleLbl="parChTrans1D2" presStyleIdx="1" presStyleCnt="4"/>
      <dgm:spPr/>
    </dgm:pt>
    <dgm:pt modelId="{530102A2-B365-44FB-B199-48FB4746C595}" type="pres">
      <dgm:prSet presAssocID="{5AD79F41-07B3-4027-93B3-F61F4B71E696}" presName="hierRoot2" presStyleCnt="0">
        <dgm:presLayoutVars>
          <dgm:hierBranch val="init"/>
        </dgm:presLayoutVars>
      </dgm:prSet>
      <dgm:spPr/>
    </dgm:pt>
    <dgm:pt modelId="{9CC3DE64-4099-41FB-B7DE-703274511361}" type="pres">
      <dgm:prSet presAssocID="{5AD79F41-07B3-4027-93B3-F61F4B71E696}" presName="rootComposite" presStyleCnt="0"/>
      <dgm:spPr/>
    </dgm:pt>
    <dgm:pt modelId="{2F946EE4-0DB7-439E-9142-883E2BF6B5C5}" type="pres">
      <dgm:prSet presAssocID="{5AD79F41-07B3-4027-93B3-F61F4B71E696}" presName="rootText" presStyleLbl="node2" presStyleIdx="1" presStyleCnt="4">
        <dgm:presLayoutVars>
          <dgm:chPref val="3"/>
        </dgm:presLayoutVars>
      </dgm:prSet>
      <dgm:spPr/>
    </dgm:pt>
    <dgm:pt modelId="{B7D3F218-139B-49C0-BDE5-39B9E936526B}" type="pres">
      <dgm:prSet presAssocID="{5AD79F41-07B3-4027-93B3-F61F4B71E696}" presName="rootConnector" presStyleLbl="node2" presStyleIdx="1" presStyleCnt="4"/>
      <dgm:spPr/>
    </dgm:pt>
    <dgm:pt modelId="{1C3660F7-6245-479F-B24A-17983BB1B874}" type="pres">
      <dgm:prSet presAssocID="{5AD79F41-07B3-4027-93B3-F61F4B71E696}" presName="hierChild4" presStyleCnt="0"/>
      <dgm:spPr/>
    </dgm:pt>
    <dgm:pt modelId="{A4B35FA2-C069-4EA4-8A8E-3FF9A6C3B0C8}" type="pres">
      <dgm:prSet presAssocID="{5AD79F41-07B3-4027-93B3-F61F4B71E696}" presName="hierChild5" presStyleCnt="0"/>
      <dgm:spPr/>
    </dgm:pt>
    <dgm:pt modelId="{B9376145-0664-4361-9528-F9C22EF63941}" type="pres">
      <dgm:prSet presAssocID="{17B5E2A2-D999-4868-A420-90F8CFA0F829}" presName="Name64" presStyleLbl="parChTrans1D2" presStyleIdx="2" presStyleCnt="4"/>
      <dgm:spPr/>
    </dgm:pt>
    <dgm:pt modelId="{79661EF4-9DA8-4C47-97AD-08C72FA6379B}" type="pres">
      <dgm:prSet presAssocID="{955734AE-E4C5-4DC9-B912-292D3D389DBD}" presName="hierRoot2" presStyleCnt="0">
        <dgm:presLayoutVars>
          <dgm:hierBranch val="init"/>
        </dgm:presLayoutVars>
      </dgm:prSet>
      <dgm:spPr/>
    </dgm:pt>
    <dgm:pt modelId="{A0A7DF50-6BBC-4F72-AAEB-8283F493680B}" type="pres">
      <dgm:prSet presAssocID="{955734AE-E4C5-4DC9-B912-292D3D389DBD}" presName="rootComposite" presStyleCnt="0"/>
      <dgm:spPr/>
    </dgm:pt>
    <dgm:pt modelId="{787BFFAD-3F46-454D-819E-01A3C677A843}" type="pres">
      <dgm:prSet presAssocID="{955734AE-E4C5-4DC9-B912-292D3D389DBD}" presName="rootText" presStyleLbl="node2" presStyleIdx="2" presStyleCnt="4">
        <dgm:presLayoutVars>
          <dgm:chPref val="3"/>
        </dgm:presLayoutVars>
      </dgm:prSet>
      <dgm:spPr/>
    </dgm:pt>
    <dgm:pt modelId="{BFA2C015-3906-48E6-99B8-7EDC62F0A0E1}" type="pres">
      <dgm:prSet presAssocID="{955734AE-E4C5-4DC9-B912-292D3D389DBD}" presName="rootConnector" presStyleLbl="node2" presStyleIdx="2" presStyleCnt="4"/>
      <dgm:spPr/>
    </dgm:pt>
    <dgm:pt modelId="{003F25DD-7877-4A07-93F2-0329B3D61481}" type="pres">
      <dgm:prSet presAssocID="{955734AE-E4C5-4DC9-B912-292D3D389DBD}" presName="hierChild4" presStyleCnt="0"/>
      <dgm:spPr/>
    </dgm:pt>
    <dgm:pt modelId="{AD50EE58-D29B-4000-9ABC-D36C3E2896FB}" type="pres">
      <dgm:prSet presAssocID="{955734AE-E4C5-4DC9-B912-292D3D389DBD}" presName="hierChild5" presStyleCnt="0"/>
      <dgm:spPr/>
    </dgm:pt>
    <dgm:pt modelId="{9E454284-A7D7-426C-AEE8-E7ECD41B5A64}" type="pres">
      <dgm:prSet presAssocID="{391EFA2A-6552-4707-8E77-1C8CC98C2E37}" presName="Name64" presStyleLbl="parChTrans1D2" presStyleIdx="3" presStyleCnt="4"/>
      <dgm:spPr/>
    </dgm:pt>
    <dgm:pt modelId="{F2EA3559-3B93-44EB-B8FA-1AAF2D5C2CA5}" type="pres">
      <dgm:prSet presAssocID="{6A06B170-23C7-4BFE-9821-469934A10070}" presName="hierRoot2" presStyleCnt="0">
        <dgm:presLayoutVars>
          <dgm:hierBranch val="init"/>
        </dgm:presLayoutVars>
      </dgm:prSet>
      <dgm:spPr/>
    </dgm:pt>
    <dgm:pt modelId="{C79243C2-DBD4-49C2-A85A-EDFFC2774CFE}" type="pres">
      <dgm:prSet presAssocID="{6A06B170-23C7-4BFE-9821-469934A10070}" presName="rootComposite" presStyleCnt="0"/>
      <dgm:spPr/>
    </dgm:pt>
    <dgm:pt modelId="{C338A5DC-2C5B-4BA1-8A8D-3F1B98580999}" type="pres">
      <dgm:prSet presAssocID="{6A06B170-23C7-4BFE-9821-469934A10070}" presName="rootText" presStyleLbl="node2" presStyleIdx="3" presStyleCnt="4" custScaleY="160809">
        <dgm:presLayoutVars>
          <dgm:chPref val="3"/>
        </dgm:presLayoutVars>
      </dgm:prSet>
      <dgm:spPr/>
    </dgm:pt>
    <dgm:pt modelId="{3503369C-3EC0-4585-ABF7-6F4A6EA5E7B2}" type="pres">
      <dgm:prSet presAssocID="{6A06B170-23C7-4BFE-9821-469934A10070}" presName="rootConnector" presStyleLbl="node2" presStyleIdx="3" presStyleCnt="4"/>
      <dgm:spPr/>
    </dgm:pt>
    <dgm:pt modelId="{64519676-C8F9-4C3B-87C4-51328E9E9657}" type="pres">
      <dgm:prSet presAssocID="{6A06B170-23C7-4BFE-9821-469934A10070}" presName="hierChild4" presStyleCnt="0"/>
      <dgm:spPr/>
    </dgm:pt>
    <dgm:pt modelId="{1D5BD1DC-B52E-48D0-9249-C78569216CEA}" type="pres">
      <dgm:prSet presAssocID="{6A06B170-23C7-4BFE-9821-469934A10070}" presName="hierChild5" presStyleCnt="0"/>
      <dgm:spPr/>
    </dgm:pt>
    <dgm:pt modelId="{2F39F6DE-4279-45CB-ABCD-7194CBE36FD0}" type="pres">
      <dgm:prSet presAssocID="{D15DBACF-BF72-4C2F-9256-919343E7F680}" presName="hierChild3" presStyleCnt="0"/>
      <dgm:spPr/>
    </dgm:pt>
  </dgm:ptLst>
  <dgm:cxnLst>
    <dgm:cxn modelId="{F6889808-6EEF-42AA-8ED5-B8D08CBD367F}" type="presOf" srcId="{C4D669BE-FECF-4505-B639-08BA079D9130}" destId="{FF3B199D-9337-4B71-BFCC-34DABD387E71}" srcOrd="0" destOrd="0" presId="urn:microsoft.com/office/officeart/2009/3/layout/HorizontalOrganizationChart"/>
    <dgm:cxn modelId="{FBF6F012-2374-49DF-9BF3-C24093F35FBA}" type="presOf" srcId="{607EAF49-2F77-4E81-91BC-9AAB61AE054B}" destId="{CB858B38-1722-441A-85E8-93FF9164B01A}" srcOrd="0" destOrd="0" presId="urn:microsoft.com/office/officeart/2009/3/layout/HorizontalOrganizationChart"/>
    <dgm:cxn modelId="{1CC11714-DF70-42CB-8291-B0B34A989AA4}" type="presOf" srcId="{3D70C3F0-C6AC-48C9-A963-1B4CE95D364B}" destId="{3A933F68-ED3D-4642-B24B-E0DA9E43BEF3}" srcOrd="0" destOrd="0" presId="urn:microsoft.com/office/officeart/2009/3/layout/HorizontalOrganizationChart"/>
    <dgm:cxn modelId="{7B6D3223-9B7F-49B5-985A-BB330E7D84F9}" type="presOf" srcId="{955734AE-E4C5-4DC9-B912-292D3D389DBD}" destId="{BFA2C015-3906-48E6-99B8-7EDC62F0A0E1}" srcOrd="1" destOrd="0" presId="urn:microsoft.com/office/officeart/2009/3/layout/HorizontalOrganizationChart"/>
    <dgm:cxn modelId="{6A7FDA2E-6FDD-4676-8050-3AF858AEEB7A}" type="presOf" srcId="{D15DBACF-BF72-4C2F-9256-919343E7F680}" destId="{11275D0A-A190-41F8-90B5-E412161A85DE}" srcOrd="0" destOrd="0" presId="urn:microsoft.com/office/officeart/2009/3/layout/HorizontalOrganizationChart"/>
    <dgm:cxn modelId="{457D0E33-AF99-4E22-BFFB-C19B4905CF14}" type="presOf" srcId="{391EFA2A-6552-4707-8E77-1C8CC98C2E37}" destId="{9E454284-A7D7-426C-AEE8-E7ECD41B5A64}" srcOrd="0" destOrd="0" presId="urn:microsoft.com/office/officeart/2009/3/layout/HorizontalOrganizationChart"/>
    <dgm:cxn modelId="{24E97D67-B3DD-4E6D-BF51-4F4B9425B715}" srcId="{C4D669BE-FECF-4505-B639-08BA079D9130}" destId="{D15DBACF-BF72-4C2F-9256-919343E7F680}" srcOrd="1" destOrd="0" parTransId="{D8E9E0E7-A351-4E00-8F8D-0A78B035342C}" sibTransId="{6A73483B-19CA-4E03-81F4-35080EDF4A76}"/>
    <dgm:cxn modelId="{FE8E8E4F-EC75-41FC-93EE-204484DA6350}" srcId="{D15DBACF-BF72-4C2F-9256-919343E7F680}" destId="{3D70C3F0-C6AC-48C9-A963-1B4CE95D364B}" srcOrd="0" destOrd="0" parTransId="{3F6FC595-39B3-4363-967F-3E88A25766D9}" sibTransId="{2F990EBE-830E-4643-B2CA-5C7BF563C4DE}"/>
    <dgm:cxn modelId="{FD1AF171-35C3-426C-B5D3-C1FB5DB32D94}" type="presOf" srcId="{D15DBACF-BF72-4C2F-9256-919343E7F680}" destId="{D6FA6701-BDB1-4155-B58B-90BE755CAB5C}" srcOrd="1" destOrd="0" presId="urn:microsoft.com/office/officeart/2009/3/layout/HorizontalOrganizationChart"/>
    <dgm:cxn modelId="{402E4174-796E-411C-88C7-C03EF84789B3}" type="presOf" srcId="{6A06B170-23C7-4BFE-9821-469934A10070}" destId="{C338A5DC-2C5B-4BA1-8A8D-3F1B98580999}" srcOrd="0" destOrd="0" presId="urn:microsoft.com/office/officeart/2009/3/layout/HorizontalOrganizationChart"/>
    <dgm:cxn modelId="{68327176-68A4-4435-9F27-8BB6837DEA4F}" srcId="{D15DBACF-BF72-4C2F-9256-919343E7F680}" destId="{5AD79F41-07B3-4027-93B3-F61F4B71E696}" srcOrd="1" destOrd="0" parTransId="{2876A3FD-CA59-448F-AB94-5AF4BFCDECD7}" sibTransId="{4965E874-19B2-475A-AFDE-0A17004D6FFA}"/>
    <dgm:cxn modelId="{635E5576-2180-48CB-AD2A-39B6AB8A39A3}" srcId="{C4D669BE-FECF-4505-B639-08BA079D9130}" destId="{607EAF49-2F77-4E81-91BC-9AAB61AE054B}" srcOrd="0" destOrd="0" parTransId="{03266B44-40A2-4A7A-807F-7AA5C46885A2}" sibTransId="{D07DFA64-521C-42D0-BC1B-4B1457A0CCAB}"/>
    <dgm:cxn modelId="{B550C977-6C6F-4C33-82EF-62B3EE697BC1}" type="presOf" srcId="{5AD79F41-07B3-4027-93B3-F61F4B71E696}" destId="{2F946EE4-0DB7-439E-9142-883E2BF6B5C5}" srcOrd="0" destOrd="0" presId="urn:microsoft.com/office/officeart/2009/3/layout/HorizontalOrganizationChart"/>
    <dgm:cxn modelId="{63E62E98-8A1B-499A-9AF8-4F7675B7F744}" type="presOf" srcId="{3D70C3F0-C6AC-48C9-A963-1B4CE95D364B}" destId="{2FE4C199-957C-4473-A949-FBC63A2C3C8B}" srcOrd="1" destOrd="0" presId="urn:microsoft.com/office/officeart/2009/3/layout/HorizontalOrganizationChart"/>
    <dgm:cxn modelId="{A67DAD98-36E6-4365-A530-57186009970D}" type="presOf" srcId="{6A06B170-23C7-4BFE-9821-469934A10070}" destId="{3503369C-3EC0-4585-ABF7-6F4A6EA5E7B2}" srcOrd="1" destOrd="0" presId="urn:microsoft.com/office/officeart/2009/3/layout/HorizontalOrganizationChart"/>
    <dgm:cxn modelId="{3246379E-8A24-4467-A15E-1A54CFB06FCD}" type="presOf" srcId="{955734AE-E4C5-4DC9-B912-292D3D389DBD}" destId="{787BFFAD-3F46-454D-819E-01A3C677A843}" srcOrd="0" destOrd="0" presId="urn:microsoft.com/office/officeart/2009/3/layout/HorizontalOrganizationChart"/>
    <dgm:cxn modelId="{98CFDEA8-3A13-496A-8E3F-A658399C5D5B}" srcId="{D15DBACF-BF72-4C2F-9256-919343E7F680}" destId="{6A06B170-23C7-4BFE-9821-469934A10070}" srcOrd="3" destOrd="0" parTransId="{391EFA2A-6552-4707-8E77-1C8CC98C2E37}" sibTransId="{FD7553DF-7802-49E5-91DC-2CF7922F6D6F}"/>
    <dgm:cxn modelId="{D2A92FB2-555D-42E0-9126-343C36E2F07D}" type="presOf" srcId="{17B5E2A2-D999-4868-A420-90F8CFA0F829}" destId="{B9376145-0664-4361-9528-F9C22EF63941}" srcOrd="0" destOrd="0" presId="urn:microsoft.com/office/officeart/2009/3/layout/HorizontalOrganizationChart"/>
    <dgm:cxn modelId="{2E9117C8-C2A9-437C-AB51-1458C93316F1}" type="presOf" srcId="{5AD79F41-07B3-4027-93B3-F61F4B71E696}" destId="{B7D3F218-139B-49C0-BDE5-39B9E936526B}" srcOrd="1" destOrd="0" presId="urn:microsoft.com/office/officeart/2009/3/layout/HorizontalOrganizationChart"/>
    <dgm:cxn modelId="{C9FF84E3-EA41-4AA6-97B2-8E017BAF637C}" type="presOf" srcId="{607EAF49-2F77-4E81-91BC-9AAB61AE054B}" destId="{75CAA651-267C-4093-B2D7-DF410359C13F}" srcOrd="1" destOrd="0" presId="urn:microsoft.com/office/officeart/2009/3/layout/HorizontalOrganizationChart"/>
    <dgm:cxn modelId="{626C5DE9-2DBD-407C-8F23-5960F9583822}" srcId="{D15DBACF-BF72-4C2F-9256-919343E7F680}" destId="{955734AE-E4C5-4DC9-B912-292D3D389DBD}" srcOrd="2" destOrd="0" parTransId="{17B5E2A2-D999-4868-A420-90F8CFA0F829}" sibTransId="{BC5EF8C2-B52B-498B-913A-BB6AB5712AD1}"/>
    <dgm:cxn modelId="{A6A00AEA-7218-40D4-B645-7FE3A81864FA}" type="presOf" srcId="{3F6FC595-39B3-4363-967F-3E88A25766D9}" destId="{6C39FA14-240A-4989-84B1-53C441DC2AFF}" srcOrd="0" destOrd="0" presId="urn:microsoft.com/office/officeart/2009/3/layout/HorizontalOrganizationChart"/>
    <dgm:cxn modelId="{369FA1F0-10ED-441B-922E-A17574DD2861}" type="presOf" srcId="{2876A3FD-CA59-448F-AB94-5AF4BFCDECD7}" destId="{CF079FBE-71CC-497F-A091-FC9268CC38D5}" srcOrd="0" destOrd="0" presId="urn:microsoft.com/office/officeart/2009/3/layout/HorizontalOrganizationChart"/>
    <dgm:cxn modelId="{2D00A5CE-73DB-4CB4-88CA-BC9E06AF873B}" type="presParOf" srcId="{FF3B199D-9337-4B71-BFCC-34DABD387E71}" destId="{8F7103D7-2822-4BD8-AECB-062B44DCB8F2}" srcOrd="0" destOrd="0" presId="urn:microsoft.com/office/officeart/2009/3/layout/HorizontalOrganizationChart"/>
    <dgm:cxn modelId="{FABC6F1B-30DF-4467-9448-E4EB95BE8240}" type="presParOf" srcId="{8F7103D7-2822-4BD8-AECB-062B44DCB8F2}" destId="{4479C4FB-A888-4EB6-9CF8-E10E1BE8A35C}" srcOrd="0" destOrd="0" presId="urn:microsoft.com/office/officeart/2009/3/layout/HorizontalOrganizationChart"/>
    <dgm:cxn modelId="{AB5A502E-BFD0-409E-AA49-18DB18FA2FCB}" type="presParOf" srcId="{4479C4FB-A888-4EB6-9CF8-E10E1BE8A35C}" destId="{CB858B38-1722-441A-85E8-93FF9164B01A}" srcOrd="0" destOrd="0" presId="urn:microsoft.com/office/officeart/2009/3/layout/HorizontalOrganizationChart"/>
    <dgm:cxn modelId="{768C2F78-990C-4B4C-81DC-8C7BD25C6847}" type="presParOf" srcId="{4479C4FB-A888-4EB6-9CF8-E10E1BE8A35C}" destId="{75CAA651-267C-4093-B2D7-DF410359C13F}" srcOrd="1" destOrd="0" presId="urn:microsoft.com/office/officeart/2009/3/layout/HorizontalOrganizationChart"/>
    <dgm:cxn modelId="{FD5A8A1B-48B4-4175-B668-948C2076A48E}" type="presParOf" srcId="{8F7103D7-2822-4BD8-AECB-062B44DCB8F2}" destId="{8041561F-2400-48E6-9170-B882D5491E1F}" srcOrd="1" destOrd="0" presId="urn:microsoft.com/office/officeart/2009/3/layout/HorizontalOrganizationChart"/>
    <dgm:cxn modelId="{7CFFFE83-2CBC-45D0-888E-D2418EC8774B}" type="presParOf" srcId="{8F7103D7-2822-4BD8-AECB-062B44DCB8F2}" destId="{424E7FD5-FF0D-432B-8254-21D617211D89}" srcOrd="2" destOrd="0" presId="urn:microsoft.com/office/officeart/2009/3/layout/HorizontalOrganizationChart"/>
    <dgm:cxn modelId="{16F61AFB-5528-426E-9ECC-97AFA6AF4AD2}" type="presParOf" srcId="{FF3B199D-9337-4B71-BFCC-34DABD387E71}" destId="{6009FDEA-6BCC-4F34-A479-AC004A833D6B}" srcOrd="1" destOrd="0" presId="urn:microsoft.com/office/officeart/2009/3/layout/HorizontalOrganizationChart"/>
    <dgm:cxn modelId="{B6D01A7E-46FD-47B4-BA3F-2ADAF55AD0CD}" type="presParOf" srcId="{6009FDEA-6BCC-4F34-A479-AC004A833D6B}" destId="{D96A32E3-3E00-49CD-BDDC-A435FB507937}" srcOrd="0" destOrd="0" presId="urn:microsoft.com/office/officeart/2009/3/layout/HorizontalOrganizationChart"/>
    <dgm:cxn modelId="{97CCCA84-8E33-4347-9420-47160BFB9DC6}" type="presParOf" srcId="{D96A32E3-3E00-49CD-BDDC-A435FB507937}" destId="{11275D0A-A190-41F8-90B5-E412161A85DE}" srcOrd="0" destOrd="0" presId="urn:microsoft.com/office/officeart/2009/3/layout/HorizontalOrganizationChart"/>
    <dgm:cxn modelId="{959F9A17-3B1D-4F21-9545-EE794A8AB214}" type="presParOf" srcId="{D96A32E3-3E00-49CD-BDDC-A435FB507937}" destId="{D6FA6701-BDB1-4155-B58B-90BE755CAB5C}" srcOrd="1" destOrd="0" presId="urn:microsoft.com/office/officeart/2009/3/layout/HorizontalOrganizationChart"/>
    <dgm:cxn modelId="{FDE3FCCB-A999-49CC-B33D-D5C1182FCAAF}" type="presParOf" srcId="{6009FDEA-6BCC-4F34-A479-AC004A833D6B}" destId="{9C0C0908-59CF-42E6-94C5-70FCFF37DFFF}" srcOrd="1" destOrd="0" presId="urn:microsoft.com/office/officeart/2009/3/layout/HorizontalOrganizationChart"/>
    <dgm:cxn modelId="{5A7FAF44-449B-41A7-9EC0-0133BB1F8CCE}" type="presParOf" srcId="{9C0C0908-59CF-42E6-94C5-70FCFF37DFFF}" destId="{6C39FA14-240A-4989-84B1-53C441DC2AFF}" srcOrd="0" destOrd="0" presId="urn:microsoft.com/office/officeart/2009/3/layout/HorizontalOrganizationChart"/>
    <dgm:cxn modelId="{6EBDF2B2-694B-40EB-A6A3-386423A19C7F}" type="presParOf" srcId="{9C0C0908-59CF-42E6-94C5-70FCFF37DFFF}" destId="{CAAB1D07-81A7-4C86-8D92-CAF419469A16}" srcOrd="1" destOrd="0" presId="urn:microsoft.com/office/officeart/2009/3/layout/HorizontalOrganizationChart"/>
    <dgm:cxn modelId="{85526075-2CF7-4D0E-90FD-380B86CDDB8C}" type="presParOf" srcId="{CAAB1D07-81A7-4C86-8D92-CAF419469A16}" destId="{1175A7C3-D617-4C03-9D9B-B3D2C9810B23}" srcOrd="0" destOrd="0" presId="urn:microsoft.com/office/officeart/2009/3/layout/HorizontalOrganizationChart"/>
    <dgm:cxn modelId="{D24DEB7E-0A98-435E-9BBA-799417BFCB3A}" type="presParOf" srcId="{1175A7C3-D617-4C03-9D9B-B3D2C9810B23}" destId="{3A933F68-ED3D-4642-B24B-E0DA9E43BEF3}" srcOrd="0" destOrd="0" presId="urn:microsoft.com/office/officeart/2009/3/layout/HorizontalOrganizationChart"/>
    <dgm:cxn modelId="{6EBD9FF1-D3EE-44F6-B1DB-F4AD1E99734C}" type="presParOf" srcId="{1175A7C3-D617-4C03-9D9B-B3D2C9810B23}" destId="{2FE4C199-957C-4473-A949-FBC63A2C3C8B}" srcOrd="1" destOrd="0" presId="urn:microsoft.com/office/officeart/2009/3/layout/HorizontalOrganizationChart"/>
    <dgm:cxn modelId="{0DD3B93E-0E48-445F-924F-83CF6A23474E}" type="presParOf" srcId="{CAAB1D07-81A7-4C86-8D92-CAF419469A16}" destId="{20949B5C-D3EA-48B8-91F1-963F83E84464}" srcOrd="1" destOrd="0" presId="urn:microsoft.com/office/officeart/2009/3/layout/HorizontalOrganizationChart"/>
    <dgm:cxn modelId="{16A964C1-B53C-432D-A999-92140EF11A67}" type="presParOf" srcId="{CAAB1D07-81A7-4C86-8D92-CAF419469A16}" destId="{270D3215-56B2-4E0C-BFBC-24FE7ED9804C}" srcOrd="2" destOrd="0" presId="urn:microsoft.com/office/officeart/2009/3/layout/HorizontalOrganizationChart"/>
    <dgm:cxn modelId="{60EB825E-AFF4-4E56-B3A7-B321D6D71274}" type="presParOf" srcId="{9C0C0908-59CF-42E6-94C5-70FCFF37DFFF}" destId="{CF079FBE-71CC-497F-A091-FC9268CC38D5}" srcOrd="2" destOrd="0" presId="urn:microsoft.com/office/officeart/2009/3/layout/HorizontalOrganizationChart"/>
    <dgm:cxn modelId="{4D79FCE1-AF3D-4EA7-842F-6A1BA4236CA5}" type="presParOf" srcId="{9C0C0908-59CF-42E6-94C5-70FCFF37DFFF}" destId="{530102A2-B365-44FB-B199-48FB4746C595}" srcOrd="3" destOrd="0" presId="urn:microsoft.com/office/officeart/2009/3/layout/HorizontalOrganizationChart"/>
    <dgm:cxn modelId="{ADD80E3C-F4C2-4069-96B5-D0E7F7F2EC1F}" type="presParOf" srcId="{530102A2-B365-44FB-B199-48FB4746C595}" destId="{9CC3DE64-4099-41FB-B7DE-703274511361}" srcOrd="0" destOrd="0" presId="urn:microsoft.com/office/officeart/2009/3/layout/HorizontalOrganizationChart"/>
    <dgm:cxn modelId="{B90314BE-736F-4B8E-B71A-43087B0A9737}" type="presParOf" srcId="{9CC3DE64-4099-41FB-B7DE-703274511361}" destId="{2F946EE4-0DB7-439E-9142-883E2BF6B5C5}" srcOrd="0" destOrd="0" presId="urn:microsoft.com/office/officeart/2009/3/layout/HorizontalOrganizationChart"/>
    <dgm:cxn modelId="{855E60B5-8B72-421F-9915-8C5FFC37D2C2}" type="presParOf" srcId="{9CC3DE64-4099-41FB-B7DE-703274511361}" destId="{B7D3F218-139B-49C0-BDE5-39B9E936526B}" srcOrd="1" destOrd="0" presId="urn:microsoft.com/office/officeart/2009/3/layout/HorizontalOrganizationChart"/>
    <dgm:cxn modelId="{091CAD62-67DD-40C2-B25A-FC452C305CD4}" type="presParOf" srcId="{530102A2-B365-44FB-B199-48FB4746C595}" destId="{1C3660F7-6245-479F-B24A-17983BB1B874}" srcOrd="1" destOrd="0" presId="urn:microsoft.com/office/officeart/2009/3/layout/HorizontalOrganizationChart"/>
    <dgm:cxn modelId="{C3A46090-27BA-465D-A55B-9CCAE9CCD390}" type="presParOf" srcId="{530102A2-B365-44FB-B199-48FB4746C595}" destId="{A4B35FA2-C069-4EA4-8A8E-3FF9A6C3B0C8}" srcOrd="2" destOrd="0" presId="urn:microsoft.com/office/officeart/2009/3/layout/HorizontalOrganizationChart"/>
    <dgm:cxn modelId="{057C9857-34D8-4492-8137-704C3AC1F0FD}" type="presParOf" srcId="{9C0C0908-59CF-42E6-94C5-70FCFF37DFFF}" destId="{B9376145-0664-4361-9528-F9C22EF63941}" srcOrd="4" destOrd="0" presId="urn:microsoft.com/office/officeart/2009/3/layout/HorizontalOrganizationChart"/>
    <dgm:cxn modelId="{880FC83F-C22E-4DB3-A5B8-AB2F88948455}" type="presParOf" srcId="{9C0C0908-59CF-42E6-94C5-70FCFF37DFFF}" destId="{79661EF4-9DA8-4C47-97AD-08C72FA6379B}" srcOrd="5" destOrd="0" presId="urn:microsoft.com/office/officeart/2009/3/layout/HorizontalOrganizationChart"/>
    <dgm:cxn modelId="{580EDC13-907C-4E14-B484-D68C7272E83A}" type="presParOf" srcId="{79661EF4-9DA8-4C47-97AD-08C72FA6379B}" destId="{A0A7DF50-6BBC-4F72-AAEB-8283F493680B}" srcOrd="0" destOrd="0" presId="urn:microsoft.com/office/officeart/2009/3/layout/HorizontalOrganizationChart"/>
    <dgm:cxn modelId="{B992218A-56D1-4D17-BD04-88AAB095090C}" type="presParOf" srcId="{A0A7DF50-6BBC-4F72-AAEB-8283F493680B}" destId="{787BFFAD-3F46-454D-819E-01A3C677A843}" srcOrd="0" destOrd="0" presId="urn:microsoft.com/office/officeart/2009/3/layout/HorizontalOrganizationChart"/>
    <dgm:cxn modelId="{921707D8-CC83-4AEB-9A70-7C96B31AD954}" type="presParOf" srcId="{A0A7DF50-6BBC-4F72-AAEB-8283F493680B}" destId="{BFA2C015-3906-48E6-99B8-7EDC62F0A0E1}" srcOrd="1" destOrd="0" presId="urn:microsoft.com/office/officeart/2009/3/layout/HorizontalOrganizationChart"/>
    <dgm:cxn modelId="{F35B0F04-4390-4DA9-9D1E-7C68041FBC59}" type="presParOf" srcId="{79661EF4-9DA8-4C47-97AD-08C72FA6379B}" destId="{003F25DD-7877-4A07-93F2-0329B3D61481}" srcOrd="1" destOrd="0" presId="urn:microsoft.com/office/officeart/2009/3/layout/HorizontalOrganizationChart"/>
    <dgm:cxn modelId="{8F346035-F7C6-46BF-B1E3-214EFC04C2C5}" type="presParOf" srcId="{79661EF4-9DA8-4C47-97AD-08C72FA6379B}" destId="{AD50EE58-D29B-4000-9ABC-D36C3E2896FB}" srcOrd="2" destOrd="0" presId="urn:microsoft.com/office/officeart/2009/3/layout/HorizontalOrganizationChart"/>
    <dgm:cxn modelId="{882A3770-C47E-4315-9EDE-D2A3D84E3509}" type="presParOf" srcId="{9C0C0908-59CF-42E6-94C5-70FCFF37DFFF}" destId="{9E454284-A7D7-426C-AEE8-E7ECD41B5A64}" srcOrd="6" destOrd="0" presId="urn:microsoft.com/office/officeart/2009/3/layout/HorizontalOrganizationChart"/>
    <dgm:cxn modelId="{05D1636E-CBFB-4D5F-8345-DFF35F6BFF8F}" type="presParOf" srcId="{9C0C0908-59CF-42E6-94C5-70FCFF37DFFF}" destId="{F2EA3559-3B93-44EB-B8FA-1AAF2D5C2CA5}" srcOrd="7" destOrd="0" presId="urn:microsoft.com/office/officeart/2009/3/layout/HorizontalOrganizationChart"/>
    <dgm:cxn modelId="{65EB2A7E-347F-432A-AD97-D5E2164C2F20}" type="presParOf" srcId="{F2EA3559-3B93-44EB-B8FA-1AAF2D5C2CA5}" destId="{C79243C2-DBD4-49C2-A85A-EDFFC2774CFE}" srcOrd="0" destOrd="0" presId="urn:microsoft.com/office/officeart/2009/3/layout/HorizontalOrganizationChart"/>
    <dgm:cxn modelId="{9C12B6E2-38B3-4177-BEEF-C836B02187FF}" type="presParOf" srcId="{C79243C2-DBD4-49C2-A85A-EDFFC2774CFE}" destId="{C338A5DC-2C5B-4BA1-8A8D-3F1B98580999}" srcOrd="0" destOrd="0" presId="urn:microsoft.com/office/officeart/2009/3/layout/HorizontalOrganizationChart"/>
    <dgm:cxn modelId="{0B57D39C-57D9-4BD3-8256-C834A0C254BA}" type="presParOf" srcId="{C79243C2-DBD4-49C2-A85A-EDFFC2774CFE}" destId="{3503369C-3EC0-4585-ABF7-6F4A6EA5E7B2}" srcOrd="1" destOrd="0" presId="urn:microsoft.com/office/officeart/2009/3/layout/HorizontalOrganizationChart"/>
    <dgm:cxn modelId="{31D33893-EEBD-4440-A20A-E03CFCBF2C0C}" type="presParOf" srcId="{F2EA3559-3B93-44EB-B8FA-1AAF2D5C2CA5}" destId="{64519676-C8F9-4C3B-87C4-51328E9E9657}" srcOrd="1" destOrd="0" presId="urn:microsoft.com/office/officeart/2009/3/layout/HorizontalOrganizationChart"/>
    <dgm:cxn modelId="{D808AF4A-5FEB-4BBF-9B34-624338C5D82D}" type="presParOf" srcId="{F2EA3559-3B93-44EB-B8FA-1AAF2D5C2CA5}" destId="{1D5BD1DC-B52E-48D0-9249-C78569216CEA}" srcOrd="2" destOrd="0" presId="urn:microsoft.com/office/officeart/2009/3/layout/HorizontalOrganizationChart"/>
    <dgm:cxn modelId="{9D82C8EA-939A-4B25-A126-CDDB0C8A92CF}" type="presParOf" srcId="{6009FDEA-6BCC-4F34-A479-AC004A833D6B}" destId="{2F39F6DE-4279-45CB-ABCD-7194CBE36FD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445FE9-8EA5-4111-913B-EE1AB0F5DDF1}" type="doc">
      <dgm:prSet loTypeId="urn:microsoft.com/office/officeart/2005/8/layout/hierarchy1" loCatId="hierarchy" qsTypeId="urn:microsoft.com/office/officeart/2005/8/quickstyle/simple1" qsCatId="simple" csTypeId="urn:microsoft.com/office/officeart/2005/8/colors/accent5_2" csCatId="accent5" phldr="1"/>
      <dgm:spPr/>
      <dgm:t>
        <a:bodyPr/>
        <a:lstStyle/>
        <a:p>
          <a:endParaRPr lang="en-US"/>
        </a:p>
      </dgm:t>
    </dgm:pt>
    <dgm:pt modelId="{2EE01A3E-91DF-4F80-9526-555547FE35DB}">
      <dgm:prSet/>
      <dgm:spPr/>
      <dgm:t>
        <a:bodyPr/>
        <a:lstStyle/>
        <a:p>
          <a:r>
            <a:rPr lang="fr-FR" b="0" i="0" dirty="0"/>
            <a:t>Ce graphique illustre la corrélation entre les prix alimentaires moyens, la quantité de pluie reçue en période de sécheresse et la sévérité moyenne de l’insécurité alimentaire (Phase IPC) dans les différents départements d’Haïti. Chaque point (ou bulle) représente un département :</a:t>
          </a:r>
          <a:endParaRPr lang="en-US" dirty="0"/>
        </a:p>
      </dgm:t>
    </dgm:pt>
    <dgm:pt modelId="{C5F4280E-8F61-40AE-AAB2-6A23A8DA3FB2}" type="parTrans" cxnId="{FC833ABD-B8C7-4F7D-9246-E2BE862C08FA}">
      <dgm:prSet/>
      <dgm:spPr/>
      <dgm:t>
        <a:bodyPr/>
        <a:lstStyle/>
        <a:p>
          <a:endParaRPr lang="en-US"/>
        </a:p>
      </dgm:t>
    </dgm:pt>
    <dgm:pt modelId="{24C71090-4362-46B5-BE3A-BDF0F8AD758F}" type="sibTrans" cxnId="{FC833ABD-B8C7-4F7D-9246-E2BE862C08FA}">
      <dgm:prSet/>
      <dgm:spPr/>
      <dgm:t>
        <a:bodyPr/>
        <a:lstStyle/>
        <a:p>
          <a:endParaRPr lang="en-US"/>
        </a:p>
      </dgm:t>
    </dgm:pt>
    <dgm:pt modelId="{1CBFFDE2-FA14-4665-A989-94B51F0A3434}">
      <dgm:prSet/>
      <dgm:spPr/>
      <dgm:t>
        <a:bodyPr/>
        <a:lstStyle/>
        <a:p>
          <a:r>
            <a:rPr lang="fr-FR" b="0" i="0" dirty="0"/>
            <a:t>La taille de la bulle correspond à la pluviométrie moyenne (</a:t>
          </a:r>
          <a:r>
            <a:rPr lang="fr-FR" b="0" i="0" dirty="0" err="1"/>
            <a:t>Drought</a:t>
          </a:r>
          <a:r>
            <a:rPr lang="fr-FR" b="0" i="0" dirty="0"/>
            <a:t> </a:t>
          </a:r>
          <a:r>
            <a:rPr lang="fr-FR" b="0" i="0" dirty="0" err="1"/>
            <a:t>rainfall</a:t>
          </a:r>
          <a:r>
            <a:rPr lang="fr-FR" b="0" i="0" dirty="0"/>
            <a:t>), la couleur indique le département, et les axes traduisent la relation entre prix alimentaires (X) et phase IPC moyenne prédite (Y).</a:t>
          </a:r>
          <a:endParaRPr lang="en-US" dirty="0"/>
        </a:p>
      </dgm:t>
    </dgm:pt>
    <dgm:pt modelId="{2822AC8A-042F-4393-9F14-40A083997B2D}" type="parTrans" cxnId="{F20B6327-3E9F-4963-BEF0-4DEEC9AA96A7}">
      <dgm:prSet/>
      <dgm:spPr/>
      <dgm:t>
        <a:bodyPr/>
        <a:lstStyle/>
        <a:p>
          <a:endParaRPr lang="en-US"/>
        </a:p>
      </dgm:t>
    </dgm:pt>
    <dgm:pt modelId="{28F1B304-4CFF-448F-B5AD-61F043EB799B}" type="sibTrans" cxnId="{F20B6327-3E9F-4963-BEF0-4DEEC9AA96A7}">
      <dgm:prSet/>
      <dgm:spPr/>
      <dgm:t>
        <a:bodyPr/>
        <a:lstStyle/>
        <a:p>
          <a:endParaRPr lang="en-US"/>
        </a:p>
      </dgm:t>
    </dgm:pt>
    <dgm:pt modelId="{27164C0A-3B75-4204-95FC-29E00EC5B3EE}">
      <dgm:prSet/>
      <dgm:spPr/>
      <dgm:t>
        <a:bodyPr/>
        <a:lstStyle/>
        <a:p>
          <a:r>
            <a:rPr lang="fr-FR" b="0" i="0"/>
            <a:t>L’objectif est de comprendre comment les facteurs climatiques et économiques se combinent pour influencer l’insécurité alimentaire selon la réalité géographique et socio-économique du pays. </a:t>
          </a:r>
          <a:endParaRPr lang="en-US" dirty="0"/>
        </a:p>
      </dgm:t>
    </dgm:pt>
    <dgm:pt modelId="{DE261D5A-375E-40EF-AD70-9FAFAC0D9FC3}" type="parTrans" cxnId="{2DCCA6E7-D807-4EE8-9202-A04CEEA838FF}">
      <dgm:prSet/>
      <dgm:spPr/>
      <dgm:t>
        <a:bodyPr/>
        <a:lstStyle/>
        <a:p>
          <a:endParaRPr lang="fr-FR"/>
        </a:p>
      </dgm:t>
    </dgm:pt>
    <dgm:pt modelId="{2A7B0F52-821B-4595-B96E-044DA908CB35}" type="sibTrans" cxnId="{2DCCA6E7-D807-4EE8-9202-A04CEEA838FF}">
      <dgm:prSet/>
      <dgm:spPr/>
      <dgm:t>
        <a:bodyPr/>
        <a:lstStyle/>
        <a:p>
          <a:endParaRPr lang="fr-FR"/>
        </a:p>
      </dgm:t>
    </dgm:pt>
    <dgm:pt modelId="{F92F295F-904B-4ADA-978B-698FADEFCDDF}" type="pres">
      <dgm:prSet presAssocID="{5E445FE9-8EA5-4111-913B-EE1AB0F5DDF1}" presName="hierChild1" presStyleCnt="0">
        <dgm:presLayoutVars>
          <dgm:chPref val="1"/>
          <dgm:dir/>
          <dgm:animOne val="branch"/>
          <dgm:animLvl val="lvl"/>
          <dgm:resizeHandles/>
        </dgm:presLayoutVars>
      </dgm:prSet>
      <dgm:spPr/>
    </dgm:pt>
    <dgm:pt modelId="{C5FF5F58-4B41-4FF7-9E38-DDF1C05A2823}" type="pres">
      <dgm:prSet presAssocID="{2EE01A3E-91DF-4F80-9526-555547FE35DB}" presName="hierRoot1" presStyleCnt="0"/>
      <dgm:spPr/>
    </dgm:pt>
    <dgm:pt modelId="{BE8F540C-0746-4D77-B17A-4F8C7314B1BC}" type="pres">
      <dgm:prSet presAssocID="{2EE01A3E-91DF-4F80-9526-555547FE35DB}" presName="composite" presStyleCnt="0"/>
      <dgm:spPr/>
    </dgm:pt>
    <dgm:pt modelId="{A42D375A-F559-4124-9EB8-F063CA82FF67}" type="pres">
      <dgm:prSet presAssocID="{2EE01A3E-91DF-4F80-9526-555547FE35DB}" presName="background" presStyleLbl="node0" presStyleIdx="0" presStyleCnt="3"/>
      <dgm:spPr/>
    </dgm:pt>
    <dgm:pt modelId="{19A14529-E4B3-4E86-862B-C370543ADB38}" type="pres">
      <dgm:prSet presAssocID="{2EE01A3E-91DF-4F80-9526-555547FE35DB}" presName="text" presStyleLbl="fgAcc0" presStyleIdx="0" presStyleCnt="3" custScaleX="107491" custScaleY="176062">
        <dgm:presLayoutVars>
          <dgm:chPref val="3"/>
        </dgm:presLayoutVars>
      </dgm:prSet>
      <dgm:spPr/>
    </dgm:pt>
    <dgm:pt modelId="{11BE7C15-EC4C-413E-B28C-7C7D50D5BEF0}" type="pres">
      <dgm:prSet presAssocID="{2EE01A3E-91DF-4F80-9526-555547FE35DB}" presName="hierChild2" presStyleCnt="0"/>
      <dgm:spPr/>
    </dgm:pt>
    <dgm:pt modelId="{DE8CF128-DA11-4ABA-8C33-FC47972915B4}" type="pres">
      <dgm:prSet presAssocID="{1CBFFDE2-FA14-4665-A989-94B51F0A3434}" presName="hierRoot1" presStyleCnt="0"/>
      <dgm:spPr/>
    </dgm:pt>
    <dgm:pt modelId="{23586555-4FE0-4F85-926E-8B12A5803F6D}" type="pres">
      <dgm:prSet presAssocID="{1CBFFDE2-FA14-4665-A989-94B51F0A3434}" presName="composite" presStyleCnt="0"/>
      <dgm:spPr/>
    </dgm:pt>
    <dgm:pt modelId="{4B2AE026-BC57-4011-A108-5A873FE9077D}" type="pres">
      <dgm:prSet presAssocID="{1CBFFDE2-FA14-4665-A989-94B51F0A3434}" presName="background" presStyleLbl="node0" presStyleIdx="1" presStyleCnt="3"/>
      <dgm:spPr/>
    </dgm:pt>
    <dgm:pt modelId="{23B54EBD-7C50-4C30-AA4B-30260EA9D58D}" type="pres">
      <dgm:prSet presAssocID="{1CBFFDE2-FA14-4665-A989-94B51F0A3434}" presName="text" presStyleLbl="fgAcc0" presStyleIdx="1" presStyleCnt="3" custScaleX="107491" custScaleY="176062">
        <dgm:presLayoutVars>
          <dgm:chPref val="3"/>
        </dgm:presLayoutVars>
      </dgm:prSet>
      <dgm:spPr/>
    </dgm:pt>
    <dgm:pt modelId="{907E9E7B-D000-4AB0-A59E-AE3010DFDDC5}" type="pres">
      <dgm:prSet presAssocID="{1CBFFDE2-FA14-4665-A989-94B51F0A3434}" presName="hierChild2" presStyleCnt="0"/>
      <dgm:spPr/>
    </dgm:pt>
    <dgm:pt modelId="{33572E44-7885-4ADE-A015-3F3784EC237C}" type="pres">
      <dgm:prSet presAssocID="{27164C0A-3B75-4204-95FC-29E00EC5B3EE}" presName="hierRoot1" presStyleCnt="0"/>
      <dgm:spPr/>
    </dgm:pt>
    <dgm:pt modelId="{E1642D5E-768E-4C6E-B58A-17963D208C1F}" type="pres">
      <dgm:prSet presAssocID="{27164C0A-3B75-4204-95FC-29E00EC5B3EE}" presName="composite" presStyleCnt="0"/>
      <dgm:spPr/>
    </dgm:pt>
    <dgm:pt modelId="{2CAE44B6-456D-47D5-9FC4-BAA574ED79C1}" type="pres">
      <dgm:prSet presAssocID="{27164C0A-3B75-4204-95FC-29E00EC5B3EE}" presName="background" presStyleLbl="node0" presStyleIdx="2" presStyleCnt="3"/>
      <dgm:spPr/>
    </dgm:pt>
    <dgm:pt modelId="{944AA9CE-E315-4BE6-9776-67681BB1999D}" type="pres">
      <dgm:prSet presAssocID="{27164C0A-3B75-4204-95FC-29E00EC5B3EE}" presName="text" presStyleLbl="fgAcc0" presStyleIdx="2" presStyleCnt="3" custScaleX="107491" custScaleY="176062">
        <dgm:presLayoutVars>
          <dgm:chPref val="3"/>
        </dgm:presLayoutVars>
      </dgm:prSet>
      <dgm:spPr/>
    </dgm:pt>
    <dgm:pt modelId="{B74038E2-35CE-47C5-91E7-DEE52DFC1ED4}" type="pres">
      <dgm:prSet presAssocID="{27164C0A-3B75-4204-95FC-29E00EC5B3EE}" presName="hierChild2" presStyleCnt="0"/>
      <dgm:spPr/>
    </dgm:pt>
  </dgm:ptLst>
  <dgm:cxnLst>
    <dgm:cxn modelId="{F20B6327-3E9F-4963-BEF0-4DEEC9AA96A7}" srcId="{5E445FE9-8EA5-4111-913B-EE1AB0F5DDF1}" destId="{1CBFFDE2-FA14-4665-A989-94B51F0A3434}" srcOrd="1" destOrd="0" parTransId="{2822AC8A-042F-4393-9F14-40A083997B2D}" sibTransId="{28F1B304-4CFF-448F-B5AD-61F043EB799B}"/>
    <dgm:cxn modelId="{D3EB2076-9E46-44C7-BBC6-6C1D4735F0D5}" type="presOf" srcId="{1CBFFDE2-FA14-4665-A989-94B51F0A3434}" destId="{23B54EBD-7C50-4C30-AA4B-30260EA9D58D}" srcOrd="0" destOrd="0" presId="urn:microsoft.com/office/officeart/2005/8/layout/hierarchy1"/>
    <dgm:cxn modelId="{243A3C8A-A9C0-4692-8A73-72B4800AF455}" type="presOf" srcId="{27164C0A-3B75-4204-95FC-29E00EC5B3EE}" destId="{944AA9CE-E315-4BE6-9776-67681BB1999D}" srcOrd="0" destOrd="0" presId="urn:microsoft.com/office/officeart/2005/8/layout/hierarchy1"/>
    <dgm:cxn modelId="{4C85A295-2241-44E9-83E5-D6982486CD1A}" type="presOf" srcId="{2EE01A3E-91DF-4F80-9526-555547FE35DB}" destId="{19A14529-E4B3-4E86-862B-C370543ADB38}" srcOrd="0" destOrd="0" presId="urn:microsoft.com/office/officeart/2005/8/layout/hierarchy1"/>
    <dgm:cxn modelId="{FC833ABD-B8C7-4F7D-9246-E2BE862C08FA}" srcId="{5E445FE9-8EA5-4111-913B-EE1AB0F5DDF1}" destId="{2EE01A3E-91DF-4F80-9526-555547FE35DB}" srcOrd="0" destOrd="0" parTransId="{C5F4280E-8F61-40AE-AAB2-6A23A8DA3FB2}" sibTransId="{24C71090-4362-46B5-BE3A-BDF0F8AD758F}"/>
    <dgm:cxn modelId="{60B3C0D5-EF11-4A38-BC75-893AD9F89E74}" type="presOf" srcId="{5E445FE9-8EA5-4111-913B-EE1AB0F5DDF1}" destId="{F92F295F-904B-4ADA-978B-698FADEFCDDF}" srcOrd="0" destOrd="0" presId="urn:microsoft.com/office/officeart/2005/8/layout/hierarchy1"/>
    <dgm:cxn modelId="{2DCCA6E7-D807-4EE8-9202-A04CEEA838FF}" srcId="{5E445FE9-8EA5-4111-913B-EE1AB0F5DDF1}" destId="{27164C0A-3B75-4204-95FC-29E00EC5B3EE}" srcOrd="2" destOrd="0" parTransId="{DE261D5A-375E-40EF-AD70-9FAFAC0D9FC3}" sibTransId="{2A7B0F52-821B-4595-B96E-044DA908CB35}"/>
    <dgm:cxn modelId="{A0D227E9-AC45-464E-A189-FB1ED0078C5C}" type="presParOf" srcId="{F92F295F-904B-4ADA-978B-698FADEFCDDF}" destId="{C5FF5F58-4B41-4FF7-9E38-DDF1C05A2823}" srcOrd="0" destOrd="0" presId="urn:microsoft.com/office/officeart/2005/8/layout/hierarchy1"/>
    <dgm:cxn modelId="{AB558798-6649-479C-9FDB-31CB02A0C546}" type="presParOf" srcId="{C5FF5F58-4B41-4FF7-9E38-DDF1C05A2823}" destId="{BE8F540C-0746-4D77-B17A-4F8C7314B1BC}" srcOrd="0" destOrd="0" presId="urn:microsoft.com/office/officeart/2005/8/layout/hierarchy1"/>
    <dgm:cxn modelId="{87B2E514-E0E9-4E2C-B716-B7210F02BD42}" type="presParOf" srcId="{BE8F540C-0746-4D77-B17A-4F8C7314B1BC}" destId="{A42D375A-F559-4124-9EB8-F063CA82FF67}" srcOrd="0" destOrd="0" presId="urn:microsoft.com/office/officeart/2005/8/layout/hierarchy1"/>
    <dgm:cxn modelId="{D383C620-B03D-4199-8DF3-402DE496E0C8}" type="presParOf" srcId="{BE8F540C-0746-4D77-B17A-4F8C7314B1BC}" destId="{19A14529-E4B3-4E86-862B-C370543ADB38}" srcOrd="1" destOrd="0" presId="urn:microsoft.com/office/officeart/2005/8/layout/hierarchy1"/>
    <dgm:cxn modelId="{09409B5F-355A-4982-8D7B-5D322DC20678}" type="presParOf" srcId="{C5FF5F58-4B41-4FF7-9E38-DDF1C05A2823}" destId="{11BE7C15-EC4C-413E-B28C-7C7D50D5BEF0}" srcOrd="1" destOrd="0" presId="urn:microsoft.com/office/officeart/2005/8/layout/hierarchy1"/>
    <dgm:cxn modelId="{01A54C51-D054-46BD-A81F-F87B82E6EF96}" type="presParOf" srcId="{F92F295F-904B-4ADA-978B-698FADEFCDDF}" destId="{DE8CF128-DA11-4ABA-8C33-FC47972915B4}" srcOrd="1" destOrd="0" presId="urn:microsoft.com/office/officeart/2005/8/layout/hierarchy1"/>
    <dgm:cxn modelId="{3E8A6433-5B9D-45D6-9D3F-668929B8BDB9}" type="presParOf" srcId="{DE8CF128-DA11-4ABA-8C33-FC47972915B4}" destId="{23586555-4FE0-4F85-926E-8B12A5803F6D}" srcOrd="0" destOrd="0" presId="urn:microsoft.com/office/officeart/2005/8/layout/hierarchy1"/>
    <dgm:cxn modelId="{B97D1DA5-4FA1-4944-B782-0B49C50226AC}" type="presParOf" srcId="{23586555-4FE0-4F85-926E-8B12A5803F6D}" destId="{4B2AE026-BC57-4011-A108-5A873FE9077D}" srcOrd="0" destOrd="0" presId="urn:microsoft.com/office/officeart/2005/8/layout/hierarchy1"/>
    <dgm:cxn modelId="{2AE499DF-A030-4665-9EA0-DC0DF6E38175}" type="presParOf" srcId="{23586555-4FE0-4F85-926E-8B12A5803F6D}" destId="{23B54EBD-7C50-4C30-AA4B-30260EA9D58D}" srcOrd="1" destOrd="0" presId="urn:microsoft.com/office/officeart/2005/8/layout/hierarchy1"/>
    <dgm:cxn modelId="{12E9AA0D-A988-4666-BD61-AA9A2A79A84D}" type="presParOf" srcId="{DE8CF128-DA11-4ABA-8C33-FC47972915B4}" destId="{907E9E7B-D000-4AB0-A59E-AE3010DFDDC5}" srcOrd="1" destOrd="0" presId="urn:microsoft.com/office/officeart/2005/8/layout/hierarchy1"/>
    <dgm:cxn modelId="{1D6C94A8-0D8C-4596-93DD-C3090CD49325}" type="presParOf" srcId="{F92F295F-904B-4ADA-978B-698FADEFCDDF}" destId="{33572E44-7885-4ADE-A015-3F3784EC237C}" srcOrd="2" destOrd="0" presId="urn:microsoft.com/office/officeart/2005/8/layout/hierarchy1"/>
    <dgm:cxn modelId="{77F51123-E7FA-4D15-A270-AAD90B3CFBF2}" type="presParOf" srcId="{33572E44-7885-4ADE-A015-3F3784EC237C}" destId="{E1642D5E-768E-4C6E-B58A-17963D208C1F}" srcOrd="0" destOrd="0" presId="urn:microsoft.com/office/officeart/2005/8/layout/hierarchy1"/>
    <dgm:cxn modelId="{4091F8C5-6FC1-4B5C-9BCF-9EBBC30579C6}" type="presParOf" srcId="{E1642D5E-768E-4C6E-B58A-17963D208C1F}" destId="{2CAE44B6-456D-47D5-9FC4-BAA574ED79C1}" srcOrd="0" destOrd="0" presId="urn:microsoft.com/office/officeart/2005/8/layout/hierarchy1"/>
    <dgm:cxn modelId="{F8F4ED55-4F2D-4604-B9C2-497A17411C14}" type="presParOf" srcId="{E1642D5E-768E-4C6E-B58A-17963D208C1F}" destId="{944AA9CE-E315-4BE6-9776-67681BB1999D}" srcOrd="1" destOrd="0" presId="urn:microsoft.com/office/officeart/2005/8/layout/hierarchy1"/>
    <dgm:cxn modelId="{68C10BA3-093B-4CD5-81BB-C9608F36C388}" type="presParOf" srcId="{33572E44-7885-4ADE-A015-3F3784EC237C}" destId="{B74038E2-35CE-47C5-91E7-DEE52DFC1ED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497F4-2D33-4F44-8064-C5C734A0DDD4}">
      <dsp:nvSpPr>
        <dsp:cNvPr id="0" name=""/>
        <dsp:cNvSpPr/>
      </dsp:nvSpPr>
      <dsp:spPr>
        <a:xfrm>
          <a:off x="0" y="495"/>
          <a:ext cx="7053264" cy="115869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84EBA-9BB0-4DB0-B5D6-A2C422DC4971}">
      <dsp:nvSpPr>
        <dsp:cNvPr id="0" name=""/>
        <dsp:cNvSpPr/>
      </dsp:nvSpPr>
      <dsp:spPr>
        <a:xfrm>
          <a:off x="350506" y="261202"/>
          <a:ext cx="637284" cy="637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CD580-A7FB-497F-B247-E28F91376581}">
      <dsp:nvSpPr>
        <dsp:cNvPr id="0" name=""/>
        <dsp:cNvSpPr/>
      </dsp:nvSpPr>
      <dsp:spPr>
        <a:xfrm>
          <a:off x="1338296" y="495"/>
          <a:ext cx="5714967"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844550">
            <a:lnSpc>
              <a:spcPct val="100000"/>
            </a:lnSpc>
            <a:spcBef>
              <a:spcPct val="0"/>
            </a:spcBef>
            <a:spcAft>
              <a:spcPct val="35000"/>
            </a:spcAft>
            <a:buNone/>
          </a:pPr>
          <a:r>
            <a:rPr lang="en-US" sz="1900" b="0" i="0" kern="1200" dirty="0" err="1">
              <a:solidFill>
                <a:schemeClr val="bg1"/>
              </a:solidFill>
            </a:rPr>
            <a:t>L’insécurité</a:t>
          </a:r>
          <a:r>
            <a:rPr lang="en-US" sz="1900" b="0" i="0" kern="1200" dirty="0">
              <a:solidFill>
                <a:schemeClr val="bg1"/>
              </a:solidFill>
            </a:rPr>
            <a:t> </a:t>
          </a:r>
          <a:r>
            <a:rPr lang="en-US" sz="1900" b="0" i="0" kern="1200" dirty="0" err="1">
              <a:solidFill>
                <a:schemeClr val="bg1"/>
              </a:solidFill>
            </a:rPr>
            <a:t>alimentaire</a:t>
          </a:r>
          <a:r>
            <a:rPr lang="en-US" sz="1900" b="0" i="0" kern="1200" dirty="0">
              <a:solidFill>
                <a:schemeClr val="bg1"/>
              </a:solidFill>
            </a:rPr>
            <a:t> </a:t>
          </a:r>
          <a:r>
            <a:rPr lang="en-US" sz="1900" b="0" i="0" kern="1200" dirty="0" err="1">
              <a:solidFill>
                <a:schemeClr val="bg1"/>
              </a:solidFill>
            </a:rPr>
            <a:t>reste</a:t>
          </a:r>
          <a:r>
            <a:rPr lang="en-US" sz="1900" b="0" i="0" kern="1200" dirty="0">
              <a:solidFill>
                <a:schemeClr val="bg1"/>
              </a:solidFill>
            </a:rPr>
            <a:t> un </a:t>
          </a:r>
          <a:r>
            <a:rPr lang="en-US" sz="1900" b="0" i="0" kern="1200" dirty="0" err="1">
              <a:solidFill>
                <a:schemeClr val="bg1"/>
              </a:solidFill>
            </a:rPr>
            <a:t>enjeu</a:t>
          </a:r>
          <a:r>
            <a:rPr lang="en-US" sz="1900" b="0" i="0" kern="1200" dirty="0">
              <a:solidFill>
                <a:schemeClr val="bg1"/>
              </a:solidFill>
            </a:rPr>
            <a:t> </a:t>
          </a:r>
          <a:r>
            <a:rPr lang="en-US" sz="1900" b="0" i="0" kern="1200" dirty="0" err="1">
              <a:solidFill>
                <a:schemeClr val="bg1"/>
              </a:solidFill>
            </a:rPr>
            <a:t>majeur</a:t>
          </a:r>
          <a:r>
            <a:rPr lang="en-US" sz="1900" b="0" i="0" kern="1200" dirty="0">
              <a:solidFill>
                <a:schemeClr val="bg1"/>
              </a:solidFill>
            </a:rPr>
            <a:t> </a:t>
          </a:r>
          <a:r>
            <a:rPr lang="en-US" sz="1900" b="0" i="0" kern="1200" dirty="0" err="1">
              <a:solidFill>
                <a:schemeClr val="bg1"/>
              </a:solidFill>
            </a:rPr>
            <a:t>en</a:t>
          </a:r>
          <a:r>
            <a:rPr lang="en-US" sz="1900" b="0" i="0" kern="1200" dirty="0">
              <a:solidFill>
                <a:schemeClr val="bg1"/>
              </a:solidFill>
            </a:rPr>
            <a:t> </a:t>
          </a:r>
          <a:r>
            <a:rPr lang="en-US" sz="1900" b="0" i="0" kern="1200" dirty="0" err="1">
              <a:solidFill>
                <a:schemeClr val="bg1"/>
              </a:solidFill>
            </a:rPr>
            <a:t>Haïti</a:t>
          </a:r>
          <a:r>
            <a:rPr lang="en-US" sz="1900" b="0" i="0" kern="1200" dirty="0">
              <a:solidFill>
                <a:schemeClr val="bg1"/>
              </a:solidFill>
            </a:rPr>
            <a:t>, </a:t>
          </a:r>
          <a:r>
            <a:rPr lang="en-US" sz="1900" b="0" i="0" kern="1200" dirty="0" err="1">
              <a:solidFill>
                <a:schemeClr val="bg1"/>
              </a:solidFill>
            </a:rPr>
            <a:t>amplifié</a:t>
          </a:r>
          <a:r>
            <a:rPr lang="en-US" sz="1900" b="0" i="0" kern="1200" dirty="0">
              <a:solidFill>
                <a:schemeClr val="bg1"/>
              </a:solidFill>
            </a:rPr>
            <a:t> par les crises </a:t>
          </a:r>
          <a:r>
            <a:rPr lang="en-US" sz="1900" b="0" i="0" kern="1200" dirty="0" err="1">
              <a:solidFill>
                <a:schemeClr val="bg1"/>
              </a:solidFill>
            </a:rPr>
            <a:t>climatiques</a:t>
          </a:r>
          <a:r>
            <a:rPr lang="en-US" sz="1900" b="0" i="0" kern="1200" dirty="0">
              <a:solidFill>
                <a:schemeClr val="bg1"/>
              </a:solidFill>
            </a:rPr>
            <a:t> et </a:t>
          </a:r>
          <a:r>
            <a:rPr lang="en-US" sz="1900" b="0" i="0" kern="1200" dirty="0" err="1">
              <a:solidFill>
                <a:schemeClr val="bg1"/>
              </a:solidFill>
            </a:rPr>
            <a:t>économiques</a:t>
          </a:r>
          <a:r>
            <a:rPr lang="en-US" sz="1900" b="0" i="0" kern="1200" dirty="0">
              <a:solidFill>
                <a:schemeClr val="bg1"/>
              </a:solidFill>
            </a:rPr>
            <a:t>.</a:t>
          </a:r>
          <a:endParaRPr lang="en-US" sz="1900" kern="1200" dirty="0">
            <a:solidFill>
              <a:schemeClr val="bg1"/>
            </a:solidFill>
          </a:endParaRPr>
        </a:p>
      </dsp:txBody>
      <dsp:txXfrm>
        <a:off x="1338296" y="495"/>
        <a:ext cx="5714967" cy="1158698"/>
      </dsp:txXfrm>
    </dsp:sp>
    <dsp:sp modelId="{9D84F565-D873-404A-920A-7585E1D75DE8}">
      <dsp:nvSpPr>
        <dsp:cNvPr id="0" name=""/>
        <dsp:cNvSpPr/>
      </dsp:nvSpPr>
      <dsp:spPr>
        <a:xfrm>
          <a:off x="0" y="1448867"/>
          <a:ext cx="7053264" cy="115869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F94E2-E145-4180-BF1C-9F18DF592C3A}">
      <dsp:nvSpPr>
        <dsp:cNvPr id="0" name=""/>
        <dsp:cNvSpPr/>
      </dsp:nvSpPr>
      <dsp:spPr>
        <a:xfrm>
          <a:off x="350506" y="1709574"/>
          <a:ext cx="637284" cy="637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C92C85-3965-438C-8FF9-4CF422EF7A4B}">
      <dsp:nvSpPr>
        <dsp:cNvPr id="0" name=""/>
        <dsp:cNvSpPr/>
      </dsp:nvSpPr>
      <dsp:spPr>
        <a:xfrm>
          <a:off x="1338296" y="1448867"/>
          <a:ext cx="5714967"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844550">
            <a:lnSpc>
              <a:spcPct val="100000"/>
            </a:lnSpc>
            <a:spcBef>
              <a:spcPct val="0"/>
            </a:spcBef>
            <a:spcAft>
              <a:spcPct val="35000"/>
            </a:spcAft>
            <a:buNone/>
          </a:pPr>
          <a:r>
            <a:rPr lang="en-US" sz="1900" b="0" i="0" kern="1200" dirty="0">
              <a:solidFill>
                <a:schemeClr val="bg1"/>
              </a:solidFill>
            </a:rPr>
            <a:t>Ce </a:t>
          </a:r>
          <a:r>
            <a:rPr lang="en-US" sz="1900" b="0" i="0" kern="1200" dirty="0" err="1">
              <a:solidFill>
                <a:schemeClr val="bg1"/>
              </a:solidFill>
            </a:rPr>
            <a:t>projet</a:t>
          </a:r>
          <a:r>
            <a:rPr lang="en-US" sz="1900" b="0" i="0" kern="1200" dirty="0">
              <a:solidFill>
                <a:schemeClr val="bg1"/>
              </a:solidFill>
            </a:rPr>
            <a:t> </a:t>
          </a:r>
          <a:r>
            <a:rPr lang="en-US" sz="1900" b="0" i="0" kern="1200" dirty="0" err="1">
              <a:solidFill>
                <a:schemeClr val="bg1"/>
              </a:solidFill>
            </a:rPr>
            <a:t>utilise</a:t>
          </a:r>
          <a:r>
            <a:rPr lang="en-US" sz="1900" b="0" i="0" kern="1200" dirty="0">
              <a:solidFill>
                <a:schemeClr val="bg1"/>
              </a:solidFill>
            </a:rPr>
            <a:t> les données JMR et IPC pour </a:t>
          </a:r>
          <a:r>
            <a:rPr lang="en-US" sz="1900" b="0" i="0" kern="1200" dirty="0" err="1">
              <a:solidFill>
                <a:schemeClr val="bg1"/>
              </a:solidFill>
            </a:rPr>
            <a:t>construire</a:t>
          </a:r>
          <a:r>
            <a:rPr lang="en-US" sz="1900" b="0" i="0" kern="1200" dirty="0">
              <a:solidFill>
                <a:schemeClr val="bg1"/>
              </a:solidFill>
            </a:rPr>
            <a:t> un </a:t>
          </a:r>
          <a:r>
            <a:rPr lang="en-US" sz="1900" b="0" i="0" kern="1200" dirty="0" err="1">
              <a:solidFill>
                <a:schemeClr val="bg1"/>
              </a:solidFill>
            </a:rPr>
            <a:t>modèle</a:t>
          </a:r>
          <a:r>
            <a:rPr lang="en-US" sz="1900" b="0" i="0" kern="1200" dirty="0">
              <a:solidFill>
                <a:schemeClr val="bg1"/>
              </a:solidFill>
            </a:rPr>
            <a:t> </a:t>
          </a:r>
          <a:r>
            <a:rPr lang="en-US" sz="1900" b="0" i="0" kern="1200" dirty="0" err="1">
              <a:solidFill>
                <a:schemeClr val="bg1"/>
              </a:solidFill>
            </a:rPr>
            <a:t>supervisé</a:t>
          </a:r>
          <a:r>
            <a:rPr lang="en-US" sz="1900" b="0" i="0" kern="1200" dirty="0">
              <a:solidFill>
                <a:schemeClr val="bg1"/>
              </a:solidFill>
            </a:rPr>
            <a:t> </a:t>
          </a:r>
          <a:r>
            <a:rPr lang="en-US" sz="1900" b="0" i="0" kern="1200" dirty="0" err="1">
              <a:solidFill>
                <a:schemeClr val="bg1"/>
              </a:solidFill>
            </a:rPr>
            <a:t>permettant</a:t>
          </a:r>
          <a:r>
            <a:rPr lang="en-US" sz="1900" b="0" i="0" kern="1200" dirty="0">
              <a:solidFill>
                <a:schemeClr val="bg1"/>
              </a:solidFill>
            </a:rPr>
            <a:t> de </a:t>
          </a:r>
          <a:r>
            <a:rPr lang="en-US" sz="1900" b="0" i="0" kern="1200" dirty="0" err="1">
              <a:solidFill>
                <a:schemeClr val="bg1"/>
              </a:solidFill>
            </a:rPr>
            <a:t>détecter</a:t>
          </a:r>
          <a:r>
            <a:rPr lang="en-US" sz="1900" b="0" i="0" kern="1200" dirty="0">
              <a:solidFill>
                <a:schemeClr val="bg1"/>
              </a:solidFill>
            </a:rPr>
            <a:t> les zones à haut </a:t>
          </a:r>
          <a:r>
            <a:rPr lang="en-US" sz="1900" b="0" i="0" kern="1200" dirty="0" err="1">
              <a:solidFill>
                <a:schemeClr val="bg1"/>
              </a:solidFill>
            </a:rPr>
            <a:t>risque</a:t>
          </a:r>
          <a:r>
            <a:rPr lang="en-US" sz="1900" b="0" i="0" kern="1200" dirty="0">
              <a:solidFill>
                <a:schemeClr val="bg1"/>
              </a:solidFill>
            </a:rPr>
            <a:t>.</a:t>
          </a:r>
          <a:endParaRPr lang="en-US" sz="1900" kern="1200" dirty="0">
            <a:solidFill>
              <a:schemeClr val="bg1"/>
            </a:solidFill>
          </a:endParaRPr>
        </a:p>
      </dsp:txBody>
      <dsp:txXfrm>
        <a:off x="1338296" y="1448867"/>
        <a:ext cx="5714967" cy="1158698"/>
      </dsp:txXfrm>
    </dsp:sp>
    <dsp:sp modelId="{1CB6A41A-89F1-482C-9AF4-D3DC7E56BCDD}">
      <dsp:nvSpPr>
        <dsp:cNvPr id="0" name=""/>
        <dsp:cNvSpPr/>
      </dsp:nvSpPr>
      <dsp:spPr>
        <a:xfrm>
          <a:off x="0" y="2897240"/>
          <a:ext cx="7053264" cy="115869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8C5D9-F163-4B98-B876-19D8E8A43282}">
      <dsp:nvSpPr>
        <dsp:cNvPr id="0" name=""/>
        <dsp:cNvSpPr/>
      </dsp:nvSpPr>
      <dsp:spPr>
        <a:xfrm>
          <a:off x="350506" y="3157947"/>
          <a:ext cx="637284" cy="637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1A3D5-3593-45A3-BB37-61337CEB75F0}">
      <dsp:nvSpPr>
        <dsp:cNvPr id="0" name=""/>
        <dsp:cNvSpPr/>
      </dsp:nvSpPr>
      <dsp:spPr>
        <a:xfrm>
          <a:off x="1338296" y="2897240"/>
          <a:ext cx="5714967"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844550">
            <a:lnSpc>
              <a:spcPct val="100000"/>
            </a:lnSpc>
            <a:spcBef>
              <a:spcPct val="0"/>
            </a:spcBef>
            <a:spcAft>
              <a:spcPct val="35000"/>
            </a:spcAft>
            <a:buNone/>
          </a:pPr>
          <a:r>
            <a:rPr lang="en-US" sz="1900" b="0" i="0" kern="1200" dirty="0">
              <a:solidFill>
                <a:schemeClr val="bg1"/>
              </a:solidFill>
            </a:rPr>
            <a:t>Il vise à </a:t>
          </a:r>
          <a:r>
            <a:rPr lang="en-US" sz="1900" b="0" i="0" kern="1200" dirty="0" err="1">
              <a:solidFill>
                <a:schemeClr val="bg1"/>
              </a:solidFill>
            </a:rPr>
            <a:t>renforcer</a:t>
          </a:r>
          <a:r>
            <a:rPr lang="en-US" sz="1900" b="0" i="0" kern="1200" dirty="0">
              <a:solidFill>
                <a:schemeClr val="bg1"/>
              </a:solidFill>
            </a:rPr>
            <a:t> la </a:t>
          </a:r>
          <a:r>
            <a:rPr lang="en-US" sz="1900" b="0" i="0" kern="1200" dirty="0" err="1">
              <a:solidFill>
                <a:schemeClr val="bg1"/>
              </a:solidFill>
            </a:rPr>
            <a:t>résilience</a:t>
          </a:r>
          <a:r>
            <a:rPr lang="en-US" sz="1900" b="0" i="0" kern="1200" dirty="0">
              <a:solidFill>
                <a:schemeClr val="bg1"/>
              </a:solidFill>
            </a:rPr>
            <a:t> </a:t>
          </a:r>
          <a:r>
            <a:rPr lang="en-US" sz="1900" b="0" i="0" kern="1200" dirty="0" err="1">
              <a:solidFill>
                <a:schemeClr val="bg1"/>
              </a:solidFill>
            </a:rPr>
            <a:t>alimentaire</a:t>
          </a:r>
          <a:r>
            <a:rPr lang="en-US" sz="1900" b="0" i="0" kern="1200" dirty="0">
              <a:solidFill>
                <a:schemeClr val="bg1"/>
              </a:solidFill>
            </a:rPr>
            <a:t> et la planification </a:t>
          </a:r>
          <a:r>
            <a:rPr lang="en-US" sz="1900" b="0" i="0" kern="1200" dirty="0" err="1">
              <a:solidFill>
                <a:schemeClr val="bg1"/>
              </a:solidFill>
            </a:rPr>
            <a:t>humanitaire</a:t>
          </a:r>
          <a:r>
            <a:rPr lang="en-US" sz="1900" b="0" i="0" kern="1200" dirty="0">
              <a:solidFill>
                <a:schemeClr val="bg1"/>
              </a:solidFill>
            </a:rPr>
            <a:t>.</a:t>
          </a:r>
          <a:endParaRPr lang="en-US" sz="1900" kern="1200" dirty="0">
            <a:solidFill>
              <a:schemeClr val="bg1"/>
            </a:solidFill>
          </a:endParaRPr>
        </a:p>
      </dsp:txBody>
      <dsp:txXfrm>
        <a:off x="1338296" y="2897240"/>
        <a:ext cx="5714967" cy="11586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01CD7-B520-4B2D-B2DF-C1D933B570EF}">
      <dsp:nvSpPr>
        <dsp:cNvPr id="0" name=""/>
        <dsp:cNvSpPr/>
      </dsp:nvSpPr>
      <dsp:spPr>
        <a:xfrm>
          <a:off x="0" y="4199747"/>
          <a:ext cx="4938073" cy="91880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fr-FR" sz="1300" b="0" i="0" kern="1200" dirty="0"/>
            <a:t>Les </a:t>
          </a:r>
          <a:r>
            <a:rPr lang="fr-FR" sz="1300" b="1" i="0" kern="1200" dirty="0"/>
            <a:t>gangs armés</a:t>
          </a:r>
          <a:r>
            <a:rPr lang="fr-FR" sz="1300" b="0" i="0" kern="1200" dirty="0"/>
            <a:t> bloquent les routes et isolent les producteurs, empêchant la nourriture d’arriver jusqu’aux consommateurs.</a:t>
          </a:r>
          <a:endParaRPr lang="en-US" sz="1300" kern="1200" dirty="0"/>
        </a:p>
      </dsp:txBody>
      <dsp:txXfrm>
        <a:off x="0" y="4199747"/>
        <a:ext cx="4938073" cy="918802"/>
      </dsp:txXfrm>
    </dsp:sp>
    <dsp:sp modelId="{311B364C-308A-4639-A1F7-EB09967514B8}">
      <dsp:nvSpPr>
        <dsp:cNvPr id="0" name=""/>
        <dsp:cNvSpPr/>
      </dsp:nvSpPr>
      <dsp:spPr>
        <a:xfrm rot="10800000">
          <a:off x="0" y="2800411"/>
          <a:ext cx="4938073" cy="1413117"/>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fr-FR" sz="1300" b="0" i="0" kern="1200"/>
            <a:t>Le passage du </a:t>
          </a:r>
          <a:r>
            <a:rPr lang="fr-FR" sz="1300" b="1" i="0" kern="1200"/>
            <a:t>cyclone Melissa</a:t>
          </a:r>
          <a:r>
            <a:rPr lang="fr-FR" sz="1300" b="0" i="0" kern="1200"/>
            <a:t> a révélé la vulnérabilité du pays : routes détruites, ponts effondrés et récoltes perdues.</a:t>
          </a:r>
          <a:br>
            <a:rPr lang="fr-FR" sz="1300" b="0" i="0" kern="1200"/>
          </a:br>
          <a:r>
            <a:rPr lang="fr-FR" sz="1300" b="0" i="0" kern="1200"/>
            <a:t>Dans les zones urbaines, notamment </a:t>
          </a:r>
          <a:r>
            <a:rPr lang="fr-FR" sz="1300" b="1" i="0" kern="1200"/>
            <a:t>Port-au-Prince</a:t>
          </a:r>
          <a:r>
            <a:rPr lang="fr-FR" sz="1300" b="0" i="0" kern="1200"/>
            <a:t>, la faim découle surtout de </a:t>
          </a:r>
          <a:r>
            <a:rPr lang="fr-FR" sz="1300" b="1" i="0" kern="1200"/>
            <a:t>l’insécurité et du coût de la vie</a:t>
          </a:r>
          <a:r>
            <a:rPr lang="fr-FR" sz="1300" b="0" i="0" kern="1200"/>
            <a:t>.</a:t>
          </a:r>
          <a:endParaRPr lang="en-US" sz="1300" kern="1200"/>
        </a:p>
      </dsp:txBody>
      <dsp:txXfrm rot="10800000">
        <a:off x="0" y="2800411"/>
        <a:ext cx="4938073" cy="918201"/>
      </dsp:txXfrm>
    </dsp:sp>
    <dsp:sp modelId="{9E5C5636-094B-40C3-9D6A-EE7D7A04D45B}">
      <dsp:nvSpPr>
        <dsp:cNvPr id="0" name=""/>
        <dsp:cNvSpPr/>
      </dsp:nvSpPr>
      <dsp:spPr>
        <a:xfrm rot="10800000">
          <a:off x="0" y="1401076"/>
          <a:ext cx="4938073" cy="1413117"/>
        </a:xfrm>
        <a:prstGeom prst="upArrowCallou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fr-FR" sz="1300" b="0" i="0" kern="1200"/>
            <a:t>Les départements les plus arrosés, comme le Sud et la Grand’Anse, ne sont pas épargnés : les </a:t>
          </a:r>
          <a:r>
            <a:rPr lang="fr-FR" sz="1300" b="1" i="0" kern="1200"/>
            <a:t>inondations, l’enclavement et le désordre des marchés</a:t>
          </a:r>
          <a:r>
            <a:rPr lang="fr-FR" sz="1300" b="0" i="0" kern="1200"/>
            <a:t> effacent les avantages climatiques.</a:t>
          </a:r>
          <a:endParaRPr lang="en-US" sz="1300" kern="1200"/>
        </a:p>
      </dsp:txBody>
      <dsp:txXfrm rot="10800000">
        <a:off x="0" y="1401076"/>
        <a:ext cx="4938073" cy="918201"/>
      </dsp:txXfrm>
    </dsp:sp>
    <dsp:sp modelId="{8EBBC34C-ECA3-4EB7-A56B-0383E4C3A467}">
      <dsp:nvSpPr>
        <dsp:cNvPr id="0" name=""/>
        <dsp:cNvSpPr/>
      </dsp:nvSpPr>
      <dsp:spPr>
        <a:xfrm rot="10800000">
          <a:off x="0" y="1740"/>
          <a:ext cx="4938073" cy="1413117"/>
        </a:xfrm>
        <a:prstGeom prst="upArrowCallou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fr-FR" sz="1300" b="0" i="0" kern="1200"/>
            <a:t>La sécurité alimentaire en Haïti résulte d’un équilibre fragile entre </a:t>
          </a:r>
          <a:r>
            <a:rPr lang="fr-FR" sz="1300" b="1" i="0" kern="1200"/>
            <a:t>le climat, l’économie et la logistique</a:t>
          </a:r>
          <a:r>
            <a:rPr lang="fr-FR" sz="1300" b="0" i="0" kern="1200"/>
            <a:t>.</a:t>
          </a:r>
          <a:endParaRPr lang="en-US" sz="1300" kern="1200"/>
        </a:p>
      </dsp:txBody>
      <dsp:txXfrm rot="10800000">
        <a:off x="0" y="1740"/>
        <a:ext cx="4938073" cy="918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BFC50-6A2C-46BB-91F1-A3EB82657B08}">
      <dsp:nvSpPr>
        <dsp:cNvPr id="0" name=""/>
        <dsp:cNvSpPr/>
      </dsp:nvSpPr>
      <dsp:spPr>
        <a:xfrm>
          <a:off x="0" y="0"/>
          <a:ext cx="2553602" cy="3404277"/>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089" tIns="330200" rIns="199089" bIns="330200" numCol="1" spcCol="1270" anchor="t" anchorCtr="0">
          <a:noAutofit/>
        </a:bodyPr>
        <a:lstStyle/>
        <a:p>
          <a:pPr marL="0" lvl="0" indent="0" algn="ctr" defTabSz="666750">
            <a:lnSpc>
              <a:spcPct val="90000"/>
            </a:lnSpc>
            <a:spcBef>
              <a:spcPct val="0"/>
            </a:spcBef>
            <a:spcAft>
              <a:spcPct val="35000"/>
            </a:spcAft>
            <a:buNone/>
          </a:pPr>
          <a:r>
            <a:rPr lang="en-US" sz="1500" b="0" i="0" kern="1200" dirty="0" err="1"/>
            <a:t>Concevoir</a:t>
          </a:r>
          <a:r>
            <a:rPr lang="en-US" sz="1500" b="0" i="0" kern="1200" dirty="0"/>
            <a:t> un </a:t>
          </a:r>
          <a:r>
            <a:rPr lang="en-US" sz="1500" b="0" i="0" kern="1200" dirty="0" err="1"/>
            <a:t>modèle</a:t>
          </a:r>
          <a:r>
            <a:rPr lang="en-US" sz="1500" b="0" i="0" kern="1200" dirty="0"/>
            <a:t> </a:t>
          </a:r>
          <a:r>
            <a:rPr lang="en-US" sz="1500" b="0" i="0" kern="1200" dirty="0" err="1"/>
            <a:t>prédictif</a:t>
          </a:r>
          <a:r>
            <a:rPr lang="en-US" sz="1500" b="0" i="0" kern="1200" dirty="0"/>
            <a:t> pour </a:t>
          </a:r>
          <a:r>
            <a:rPr lang="en-US" sz="1500" b="0" i="0" kern="1200" dirty="0" err="1"/>
            <a:t>anticiper</a:t>
          </a:r>
          <a:r>
            <a:rPr lang="en-US" sz="1500" b="0" i="0" kern="1200" dirty="0"/>
            <a:t> le </a:t>
          </a:r>
          <a:r>
            <a:rPr lang="en-US" sz="1500" b="0" i="0" kern="1200" dirty="0" err="1"/>
            <a:t>niveau</a:t>
          </a:r>
          <a:r>
            <a:rPr lang="en-US" sz="1500" b="0" i="0" kern="1200" dirty="0"/>
            <a:t> </a:t>
          </a:r>
          <a:r>
            <a:rPr lang="en-US" sz="1500" b="0" i="0" kern="1200" dirty="0" err="1"/>
            <a:t>d’insécurité</a:t>
          </a:r>
          <a:r>
            <a:rPr lang="en-US" sz="1500" b="0" i="0" kern="1200" dirty="0"/>
            <a:t> </a:t>
          </a:r>
          <a:r>
            <a:rPr lang="en-US" sz="1500" b="0" i="0" kern="1200" dirty="0" err="1"/>
            <a:t>alimentaire</a:t>
          </a:r>
          <a:r>
            <a:rPr lang="en-US" sz="1500" b="0" i="0" kern="1200" dirty="0"/>
            <a:t> par département.</a:t>
          </a:r>
          <a:endParaRPr lang="en-US" sz="1500" kern="1200" dirty="0"/>
        </a:p>
      </dsp:txBody>
      <dsp:txXfrm>
        <a:off x="0" y="1293625"/>
        <a:ext cx="2553602" cy="2042566"/>
      </dsp:txXfrm>
    </dsp:sp>
    <dsp:sp modelId="{2B7299AC-F5CC-40EA-B1B2-C138E69DD4A4}">
      <dsp:nvSpPr>
        <dsp:cNvPr id="0" name=""/>
        <dsp:cNvSpPr/>
      </dsp:nvSpPr>
      <dsp:spPr>
        <a:xfrm>
          <a:off x="766159" y="340427"/>
          <a:ext cx="1021283" cy="1021283"/>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23" tIns="12700" rIns="7962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15722" y="489990"/>
        <a:ext cx="722157" cy="722157"/>
      </dsp:txXfrm>
    </dsp:sp>
    <dsp:sp modelId="{58B5F274-A0BF-4D99-A7BD-8F5E6E1EE741}">
      <dsp:nvSpPr>
        <dsp:cNvPr id="0" name=""/>
        <dsp:cNvSpPr/>
      </dsp:nvSpPr>
      <dsp:spPr>
        <a:xfrm>
          <a:off x="0" y="3404205"/>
          <a:ext cx="2553602" cy="72"/>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DE6D67-0ED8-442D-9290-462F8E6B495B}">
      <dsp:nvSpPr>
        <dsp:cNvPr id="0" name=""/>
        <dsp:cNvSpPr/>
      </dsp:nvSpPr>
      <dsp:spPr>
        <a:xfrm>
          <a:off x="2808962" y="0"/>
          <a:ext cx="2553602" cy="3404277"/>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089" tIns="330200" rIns="199089" bIns="330200" numCol="1" spcCol="1270" anchor="t" anchorCtr="0">
          <a:noAutofit/>
        </a:bodyPr>
        <a:lstStyle/>
        <a:p>
          <a:pPr marL="0" lvl="0" indent="0" algn="ctr" defTabSz="666750">
            <a:lnSpc>
              <a:spcPct val="90000"/>
            </a:lnSpc>
            <a:spcBef>
              <a:spcPct val="0"/>
            </a:spcBef>
            <a:spcAft>
              <a:spcPct val="35000"/>
            </a:spcAft>
            <a:buNone/>
          </a:pPr>
          <a:r>
            <a:rPr lang="en-US" sz="1500" b="0" i="0" kern="1200"/>
            <a:t>Identifier les indicateurs économiques, climatiques et environnementaux influençant les niveaux IPC.</a:t>
          </a:r>
          <a:endParaRPr lang="en-US" sz="1500" kern="1200"/>
        </a:p>
      </dsp:txBody>
      <dsp:txXfrm>
        <a:off x="2808962" y="1293625"/>
        <a:ext cx="2553602" cy="2042566"/>
      </dsp:txXfrm>
    </dsp:sp>
    <dsp:sp modelId="{87C24EEB-66A8-4D66-8623-EE36B10A3BB6}">
      <dsp:nvSpPr>
        <dsp:cNvPr id="0" name=""/>
        <dsp:cNvSpPr/>
      </dsp:nvSpPr>
      <dsp:spPr>
        <a:xfrm>
          <a:off x="3575122" y="340427"/>
          <a:ext cx="1021283" cy="1021283"/>
        </a:xfrm>
        <a:prstGeom prst="ellips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23" tIns="12700" rIns="7962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724685" y="489990"/>
        <a:ext cx="722157" cy="722157"/>
      </dsp:txXfrm>
    </dsp:sp>
    <dsp:sp modelId="{D432FF48-1DDF-4D8F-AEC4-5B78340EE27D}">
      <dsp:nvSpPr>
        <dsp:cNvPr id="0" name=""/>
        <dsp:cNvSpPr/>
      </dsp:nvSpPr>
      <dsp:spPr>
        <a:xfrm>
          <a:off x="2808962" y="3404205"/>
          <a:ext cx="2553602" cy="72"/>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54E6A-ECD6-402B-AB26-58DA7343074F}">
      <dsp:nvSpPr>
        <dsp:cNvPr id="0" name=""/>
        <dsp:cNvSpPr/>
      </dsp:nvSpPr>
      <dsp:spPr>
        <a:xfrm>
          <a:off x="5617925" y="0"/>
          <a:ext cx="2553602" cy="3404277"/>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089" tIns="330200" rIns="199089" bIns="330200" numCol="1" spcCol="1270" anchor="t" anchorCtr="0">
          <a:noAutofit/>
        </a:bodyPr>
        <a:lstStyle/>
        <a:p>
          <a:pPr marL="0" lvl="0" indent="0" algn="ctr" defTabSz="666750">
            <a:lnSpc>
              <a:spcPct val="90000"/>
            </a:lnSpc>
            <a:spcBef>
              <a:spcPct val="0"/>
            </a:spcBef>
            <a:spcAft>
              <a:spcPct val="35000"/>
            </a:spcAft>
            <a:buNone/>
          </a:pPr>
          <a:r>
            <a:rPr lang="en-US" sz="1500" b="0" i="0" kern="1200" dirty="0" err="1"/>
            <a:t>Offrir</a:t>
          </a:r>
          <a:r>
            <a:rPr lang="en-US" sz="1500" b="0" i="0" kern="1200" dirty="0"/>
            <a:t> un </a:t>
          </a:r>
          <a:r>
            <a:rPr lang="en-US" sz="1500" b="0" i="0" kern="1200" dirty="0" err="1"/>
            <a:t>outil</a:t>
          </a:r>
          <a:r>
            <a:rPr lang="en-US" sz="1500" b="0" i="0" kern="1200" dirty="0"/>
            <a:t> </a:t>
          </a:r>
          <a:r>
            <a:rPr lang="en-US" sz="1500" b="0" i="0" kern="1200" dirty="0" err="1"/>
            <a:t>d’aide</a:t>
          </a:r>
          <a:r>
            <a:rPr lang="en-US" sz="1500" b="0" i="0" kern="1200" dirty="0"/>
            <a:t> à la </a:t>
          </a:r>
          <a:r>
            <a:rPr lang="en-US" sz="1500" b="0" i="0" kern="1200" dirty="0" err="1"/>
            <a:t>décision</a:t>
          </a:r>
          <a:r>
            <a:rPr lang="en-US" sz="1500" b="0" i="0" kern="1200" dirty="0"/>
            <a:t> pour </a:t>
          </a:r>
          <a:r>
            <a:rPr lang="en-US" sz="1500" b="0" i="0" kern="1200" dirty="0" err="1"/>
            <a:t>orienter</a:t>
          </a:r>
          <a:r>
            <a:rPr lang="en-US" sz="1500" b="0" i="0" kern="1200" dirty="0"/>
            <a:t> les interventions </a:t>
          </a:r>
          <a:r>
            <a:rPr lang="en-US" sz="1500" b="0" i="0" kern="1200" dirty="0" err="1"/>
            <a:t>humanitaires</a:t>
          </a:r>
          <a:r>
            <a:rPr lang="en-US" sz="1500" b="0" i="0" kern="1200" dirty="0"/>
            <a:t> et </a:t>
          </a:r>
          <a:r>
            <a:rPr lang="en-US" sz="1500" b="0" i="0" kern="1200" dirty="0" err="1"/>
            <a:t>agricoles</a:t>
          </a:r>
          <a:r>
            <a:rPr lang="en-US" sz="1500" b="0" i="0" kern="1200" dirty="0"/>
            <a:t>.</a:t>
          </a:r>
          <a:endParaRPr lang="en-US" sz="1500" kern="1200" dirty="0"/>
        </a:p>
      </dsp:txBody>
      <dsp:txXfrm>
        <a:off x="5617925" y="1293625"/>
        <a:ext cx="2553602" cy="2042566"/>
      </dsp:txXfrm>
    </dsp:sp>
    <dsp:sp modelId="{BE09E022-C116-4B15-BE34-C692BDC9A0ED}">
      <dsp:nvSpPr>
        <dsp:cNvPr id="0" name=""/>
        <dsp:cNvSpPr/>
      </dsp:nvSpPr>
      <dsp:spPr>
        <a:xfrm>
          <a:off x="6384085" y="340427"/>
          <a:ext cx="1021283" cy="1021283"/>
        </a:xfrm>
        <a:prstGeom prst="ellips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23" tIns="12700" rIns="7962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533648" y="489990"/>
        <a:ext cx="722157" cy="722157"/>
      </dsp:txXfrm>
    </dsp:sp>
    <dsp:sp modelId="{E5EFA732-C3C3-4578-8382-CBD0C8BAACAB}">
      <dsp:nvSpPr>
        <dsp:cNvPr id="0" name=""/>
        <dsp:cNvSpPr/>
      </dsp:nvSpPr>
      <dsp:spPr>
        <a:xfrm>
          <a:off x="5617925" y="3404205"/>
          <a:ext cx="2553602" cy="72"/>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8FCA2-07CA-4CDD-8C57-7B0F67953CE7}">
      <dsp:nvSpPr>
        <dsp:cNvPr id="0" name=""/>
        <dsp:cNvSpPr/>
      </dsp:nvSpPr>
      <dsp:spPr>
        <a:xfrm>
          <a:off x="13604" y="334567"/>
          <a:ext cx="1078207" cy="107820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0D15B-5EDC-4376-BAC7-19A2F9DAD9DD}">
      <dsp:nvSpPr>
        <dsp:cNvPr id="0" name=""/>
        <dsp:cNvSpPr/>
      </dsp:nvSpPr>
      <dsp:spPr>
        <a:xfrm>
          <a:off x="240027" y="560990"/>
          <a:ext cx="625360" cy="6253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2A5507-2BCD-4CB1-8CF8-EC4352F405A3}">
      <dsp:nvSpPr>
        <dsp:cNvPr id="0" name=""/>
        <dsp:cNvSpPr/>
      </dsp:nvSpPr>
      <dsp:spPr>
        <a:xfrm>
          <a:off x="1322856" y="334567"/>
          <a:ext cx="2541489" cy="107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a:t>1. Identifier les facteurs déterminants liés à l’insécurité alimentaire.</a:t>
          </a:r>
          <a:endParaRPr lang="en-US" sz="1600" kern="1200"/>
        </a:p>
      </dsp:txBody>
      <dsp:txXfrm>
        <a:off x="1322856" y="334567"/>
        <a:ext cx="2541489" cy="1078207"/>
      </dsp:txXfrm>
    </dsp:sp>
    <dsp:sp modelId="{23719A16-A6D4-41EC-AF38-9736C1D09DA7}">
      <dsp:nvSpPr>
        <dsp:cNvPr id="0" name=""/>
        <dsp:cNvSpPr/>
      </dsp:nvSpPr>
      <dsp:spPr>
        <a:xfrm>
          <a:off x="4307181" y="334567"/>
          <a:ext cx="1078207" cy="107820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620246-BFAD-41EC-B258-478B87E12BAF}">
      <dsp:nvSpPr>
        <dsp:cNvPr id="0" name=""/>
        <dsp:cNvSpPr/>
      </dsp:nvSpPr>
      <dsp:spPr>
        <a:xfrm>
          <a:off x="4533605" y="560990"/>
          <a:ext cx="625360" cy="6253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3BDB9C-CD84-47B9-9462-7AE8AAD161BF}">
      <dsp:nvSpPr>
        <dsp:cNvPr id="0" name=""/>
        <dsp:cNvSpPr/>
      </dsp:nvSpPr>
      <dsp:spPr>
        <a:xfrm>
          <a:off x="5616434" y="334567"/>
          <a:ext cx="2541489" cy="107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a:t>2. Concevoir un modèle supervisé pour estimer la phase IPC.</a:t>
          </a:r>
          <a:endParaRPr lang="en-US" sz="1600" kern="1200"/>
        </a:p>
      </dsp:txBody>
      <dsp:txXfrm>
        <a:off x="5616434" y="334567"/>
        <a:ext cx="2541489" cy="1078207"/>
      </dsp:txXfrm>
    </dsp:sp>
    <dsp:sp modelId="{ED2F1621-B103-496F-BE10-9FF9957F99DD}">
      <dsp:nvSpPr>
        <dsp:cNvPr id="0" name=""/>
        <dsp:cNvSpPr/>
      </dsp:nvSpPr>
      <dsp:spPr>
        <a:xfrm>
          <a:off x="13604" y="1991502"/>
          <a:ext cx="1078207" cy="107820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3EEAB0-74AA-4B9C-AABC-643BB2F7AD4E}">
      <dsp:nvSpPr>
        <dsp:cNvPr id="0" name=""/>
        <dsp:cNvSpPr/>
      </dsp:nvSpPr>
      <dsp:spPr>
        <a:xfrm>
          <a:off x="240027" y="2217925"/>
          <a:ext cx="625360" cy="6253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C4BC3F-1391-441A-A9A7-5120F2E92172}">
      <dsp:nvSpPr>
        <dsp:cNvPr id="0" name=""/>
        <dsp:cNvSpPr/>
      </dsp:nvSpPr>
      <dsp:spPr>
        <a:xfrm>
          <a:off x="1322856" y="1991502"/>
          <a:ext cx="2541489" cy="107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a:t>3. Évaluer les performances du modèle (Accuracy, F1-score, Recall, Confusion Matrix).</a:t>
          </a:r>
          <a:endParaRPr lang="en-US" sz="1600" kern="1200"/>
        </a:p>
      </dsp:txBody>
      <dsp:txXfrm>
        <a:off x="1322856" y="1991502"/>
        <a:ext cx="2541489" cy="1078207"/>
      </dsp:txXfrm>
    </dsp:sp>
    <dsp:sp modelId="{4F22BD65-EF27-41A1-AC9E-763EDBD3CA47}">
      <dsp:nvSpPr>
        <dsp:cNvPr id="0" name=""/>
        <dsp:cNvSpPr/>
      </dsp:nvSpPr>
      <dsp:spPr>
        <a:xfrm>
          <a:off x="4307181" y="1991502"/>
          <a:ext cx="1078207" cy="107820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D492B5-69B9-4732-BCED-69A5DD16CCEE}">
      <dsp:nvSpPr>
        <dsp:cNvPr id="0" name=""/>
        <dsp:cNvSpPr/>
      </dsp:nvSpPr>
      <dsp:spPr>
        <a:xfrm>
          <a:off x="4533605" y="2217925"/>
          <a:ext cx="625360" cy="6253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C65A93-EB03-43E4-A353-CFD0D6AB2507}">
      <dsp:nvSpPr>
        <dsp:cNvPr id="0" name=""/>
        <dsp:cNvSpPr/>
      </dsp:nvSpPr>
      <dsp:spPr>
        <a:xfrm>
          <a:off x="5616434" y="1991502"/>
          <a:ext cx="2541489" cy="107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a:t>4. Fournir un cadre analytique reproductible pour les institutions publiques et ONG.</a:t>
          </a:r>
          <a:endParaRPr lang="en-US" sz="1600" kern="1200"/>
        </a:p>
      </dsp:txBody>
      <dsp:txXfrm>
        <a:off x="5616434" y="1991502"/>
        <a:ext cx="2541489" cy="10782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29A05-80A4-442E-9767-1796A88F64F5}">
      <dsp:nvSpPr>
        <dsp:cNvPr id="0" name=""/>
        <dsp:cNvSpPr/>
      </dsp:nvSpPr>
      <dsp:spPr>
        <a:xfrm>
          <a:off x="32" y="200101"/>
          <a:ext cx="3094136" cy="1237654"/>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800" b="1" kern="1200" dirty="0"/>
            <a:t>PROBLÉMATIQUE</a:t>
          </a:r>
          <a:endParaRPr lang="en-US" sz="1800" kern="1200" dirty="0"/>
        </a:p>
      </dsp:txBody>
      <dsp:txXfrm>
        <a:off x="32" y="200101"/>
        <a:ext cx="3094136" cy="1237654"/>
      </dsp:txXfrm>
    </dsp:sp>
    <dsp:sp modelId="{3F5FF334-8F49-4D59-B071-72CB4C3BFFEC}">
      <dsp:nvSpPr>
        <dsp:cNvPr id="0" name=""/>
        <dsp:cNvSpPr/>
      </dsp:nvSpPr>
      <dsp:spPr>
        <a:xfrm>
          <a:off x="32" y="1437755"/>
          <a:ext cx="3094136" cy="285480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fr-FR" sz="1800" kern="1200" dirty="0"/>
            <a:t>Comment anticiper les zones à haut risque d’insécurité alimentaire à partir de données climatiques, géographiques et socio-économiques ?</a:t>
          </a:r>
          <a:endParaRPr lang="en-US" sz="1800" kern="1200" dirty="0"/>
        </a:p>
      </dsp:txBody>
      <dsp:txXfrm>
        <a:off x="32" y="1437755"/>
        <a:ext cx="3094136" cy="2854800"/>
      </dsp:txXfrm>
    </dsp:sp>
    <dsp:sp modelId="{83792C0D-0AD7-42AC-9B83-4582E61CEAC2}">
      <dsp:nvSpPr>
        <dsp:cNvPr id="0" name=""/>
        <dsp:cNvSpPr/>
      </dsp:nvSpPr>
      <dsp:spPr>
        <a:xfrm>
          <a:off x="3527347" y="200101"/>
          <a:ext cx="3094136" cy="1237654"/>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800" b="1" kern="1200" dirty="0"/>
            <a:t>HYPOTHÈSE</a:t>
          </a:r>
          <a:endParaRPr lang="en-US" sz="1800" kern="1200" dirty="0"/>
        </a:p>
      </dsp:txBody>
      <dsp:txXfrm>
        <a:off x="3527347" y="200101"/>
        <a:ext cx="3094136" cy="1237654"/>
      </dsp:txXfrm>
    </dsp:sp>
    <dsp:sp modelId="{E594DDE9-81AA-42DD-B0C5-120ED69C9C9B}">
      <dsp:nvSpPr>
        <dsp:cNvPr id="0" name=""/>
        <dsp:cNvSpPr/>
      </dsp:nvSpPr>
      <dsp:spPr>
        <a:xfrm>
          <a:off x="3527347" y="1437755"/>
          <a:ext cx="3094136" cy="2854800"/>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fr-FR" sz="1800" kern="1200" dirty="0"/>
            <a:t>Les indicateurs climatiques (pluie, NDVI, sécheresse) et socio-économiques influencent significativement le risque d’insécurité alimentaire.</a:t>
          </a:r>
          <a:endParaRPr lang="en-US" sz="1800" kern="1200" dirty="0"/>
        </a:p>
      </dsp:txBody>
      <dsp:txXfrm>
        <a:off x="3527347" y="1437755"/>
        <a:ext cx="3094136" cy="2854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214A3-3AD4-425A-AB1E-C93B5EF243DE}">
      <dsp:nvSpPr>
        <dsp:cNvPr id="0" name=""/>
        <dsp:cNvSpPr/>
      </dsp:nvSpPr>
      <dsp:spPr>
        <a:xfrm>
          <a:off x="506014" y="183388"/>
          <a:ext cx="1475437" cy="14754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04966-B72D-4003-B1DD-DF65649D5468}">
      <dsp:nvSpPr>
        <dsp:cNvPr id="0" name=""/>
        <dsp:cNvSpPr/>
      </dsp:nvSpPr>
      <dsp:spPr>
        <a:xfrm>
          <a:off x="820451" y="497826"/>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1802B1-99FF-433C-B2CB-4E9E95716447}">
      <dsp:nvSpPr>
        <dsp:cNvPr id="0" name=""/>
        <dsp:cNvSpPr/>
      </dsp:nvSpPr>
      <dsp:spPr>
        <a:xfrm>
          <a:off x="34357" y="2118388"/>
          <a:ext cx="24187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dirty="0" err="1"/>
            <a:t>transformartion</a:t>
          </a:r>
          <a:r>
            <a:rPr lang="en-US" sz="1400" b="0" i="0" kern="1200" dirty="0"/>
            <a:t> des données brutes </a:t>
          </a:r>
          <a:r>
            <a:rPr lang="en-US" sz="1400" b="0" i="0" kern="1200" dirty="0" err="1"/>
            <a:t>en</a:t>
          </a:r>
          <a:r>
            <a:rPr lang="en-US" sz="1400" b="0" i="0" kern="1200" dirty="0"/>
            <a:t> un jeu propre, </a:t>
          </a:r>
          <a:r>
            <a:rPr lang="en-US" sz="1400" b="0" i="0" kern="1200" dirty="0" err="1"/>
            <a:t>cohérent</a:t>
          </a:r>
          <a:r>
            <a:rPr lang="en-US" sz="1400" b="0" i="0" kern="1200" dirty="0"/>
            <a:t> et exploitable pour la </a:t>
          </a:r>
          <a:r>
            <a:rPr lang="en-US" sz="1400" b="0" i="0" kern="1200" dirty="0" err="1"/>
            <a:t>modélisation</a:t>
          </a:r>
          <a:r>
            <a:rPr lang="en-US" sz="1400" b="0" i="0" kern="1200" dirty="0"/>
            <a:t>.</a:t>
          </a:r>
          <a:endParaRPr lang="en-US" sz="1400" kern="1200" dirty="0"/>
        </a:p>
      </dsp:txBody>
      <dsp:txXfrm>
        <a:off x="34357" y="2118388"/>
        <a:ext cx="2418750" cy="1102500"/>
      </dsp:txXfrm>
    </dsp:sp>
    <dsp:sp modelId="{BF35CA8D-5997-4790-BAF7-C9A3C5120DED}">
      <dsp:nvSpPr>
        <dsp:cNvPr id="0" name=""/>
        <dsp:cNvSpPr/>
      </dsp:nvSpPr>
      <dsp:spPr>
        <a:xfrm>
          <a:off x="3348045" y="183388"/>
          <a:ext cx="1475437" cy="14754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E9385B-D898-4F1B-BC2D-F8B80CC942E4}">
      <dsp:nvSpPr>
        <dsp:cNvPr id="0" name=""/>
        <dsp:cNvSpPr/>
      </dsp:nvSpPr>
      <dsp:spPr>
        <a:xfrm>
          <a:off x="3662482" y="497826"/>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35F756-1347-4EC6-A5A7-C0E689CBB6C1}">
      <dsp:nvSpPr>
        <dsp:cNvPr id="0" name=""/>
        <dsp:cNvSpPr/>
      </dsp:nvSpPr>
      <dsp:spPr>
        <a:xfrm>
          <a:off x="2876389" y="2118388"/>
          <a:ext cx="24187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fr-FR" sz="1400" kern="1200" dirty="0"/>
            <a:t>Données couvrant la période 2010–2025</a:t>
          </a:r>
          <a:endParaRPr lang="en-US" sz="1400" kern="1200" dirty="0"/>
        </a:p>
      </dsp:txBody>
      <dsp:txXfrm>
        <a:off x="2876389" y="2118388"/>
        <a:ext cx="2418750" cy="1102500"/>
      </dsp:txXfrm>
    </dsp:sp>
    <dsp:sp modelId="{75B3265F-6143-40FC-BD1B-6153FEEDF3D6}">
      <dsp:nvSpPr>
        <dsp:cNvPr id="0" name=""/>
        <dsp:cNvSpPr/>
      </dsp:nvSpPr>
      <dsp:spPr>
        <a:xfrm>
          <a:off x="6190076" y="183388"/>
          <a:ext cx="1475437" cy="147543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4F8554-0E1D-4DD7-8166-BADBA2E284FE}">
      <dsp:nvSpPr>
        <dsp:cNvPr id="0" name=""/>
        <dsp:cNvSpPr/>
      </dsp:nvSpPr>
      <dsp:spPr>
        <a:xfrm>
          <a:off x="6504514" y="497826"/>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F07D9E-7C49-49DD-85A5-63FCA39E93A6}">
      <dsp:nvSpPr>
        <dsp:cNvPr id="0" name=""/>
        <dsp:cNvSpPr/>
      </dsp:nvSpPr>
      <dsp:spPr>
        <a:xfrm>
          <a:off x="5718420" y="2118388"/>
          <a:ext cx="24187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fr-FR" sz="1400" kern="1200" dirty="0"/>
            <a:t>10 départements et 140 communes intégrés</a:t>
          </a:r>
          <a:endParaRPr lang="en-US" sz="1400" kern="1200" dirty="0"/>
        </a:p>
      </dsp:txBody>
      <dsp:txXfrm>
        <a:off x="5718420" y="2118388"/>
        <a:ext cx="2418750" cy="1102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E5D2E-3C63-42CC-BBBB-97F973D8AADA}">
      <dsp:nvSpPr>
        <dsp:cNvPr id="0" name=""/>
        <dsp:cNvSpPr/>
      </dsp:nvSpPr>
      <dsp:spPr>
        <a:xfrm>
          <a:off x="0" y="3555"/>
          <a:ext cx="9143999" cy="6033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0B90B-B2A4-49E4-98BD-F71F41441CFE}">
      <dsp:nvSpPr>
        <dsp:cNvPr id="0" name=""/>
        <dsp:cNvSpPr/>
      </dsp:nvSpPr>
      <dsp:spPr>
        <a:xfrm>
          <a:off x="182501" y="139300"/>
          <a:ext cx="331821" cy="3318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0A60E2-F130-4BD8-B5EB-48CD3D19C1DF}">
      <dsp:nvSpPr>
        <dsp:cNvPr id="0" name=""/>
        <dsp:cNvSpPr/>
      </dsp:nvSpPr>
      <dsp:spPr>
        <a:xfrm>
          <a:off x="696824" y="3555"/>
          <a:ext cx="4114799"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en-US" sz="1400" b="1" kern="1200"/>
            <a:t>GLM</a:t>
          </a:r>
          <a:endParaRPr lang="en-US" sz="1400" kern="1200"/>
        </a:p>
      </dsp:txBody>
      <dsp:txXfrm>
        <a:off x="696824" y="3555"/>
        <a:ext cx="4114799" cy="603311"/>
      </dsp:txXfrm>
    </dsp:sp>
    <dsp:sp modelId="{6559D40A-7A43-4F75-9A93-CEC734CB4333}">
      <dsp:nvSpPr>
        <dsp:cNvPr id="0" name=""/>
        <dsp:cNvSpPr/>
      </dsp:nvSpPr>
      <dsp:spPr>
        <a:xfrm>
          <a:off x="4811623" y="3555"/>
          <a:ext cx="4331693"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en-US" sz="1400" kern="1200" dirty="0" err="1"/>
            <a:t>Référence</a:t>
          </a:r>
          <a:r>
            <a:rPr lang="en-US" sz="1400" kern="1200" dirty="0"/>
            <a:t> </a:t>
          </a:r>
          <a:r>
            <a:rPr lang="en-US" sz="1400" kern="1200" dirty="0" err="1"/>
            <a:t>géospatiale</a:t>
          </a:r>
          <a:r>
            <a:rPr lang="en-US" sz="1400" kern="1200" dirty="0"/>
            <a:t> qui </a:t>
          </a:r>
          <a:r>
            <a:rPr lang="fr-FR" sz="1400" kern="1200" dirty="0"/>
            <a:t>permet de relier les données locales à une carte administrative normalisée</a:t>
          </a:r>
          <a:endParaRPr lang="en-US" sz="1400" kern="1200" dirty="0"/>
        </a:p>
      </dsp:txBody>
      <dsp:txXfrm>
        <a:off x="4811623" y="3555"/>
        <a:ext cx="4331693" cy="603311"/>
      </dsp:txXfrm>
    </dsp:sp>
    <dsp:sp modelId="{5FAF1A92-9EA7-4374-B24F-9FBD274443B0}">
      <dsp:nvSpPr>
        <dsp:cNvPr id="0" name=""/>
        <dsp:cNvSpPr/>
      </dsp:nvSpPr>
      <dsp:spPr>
        <a:xfrm>
          <a:off x="0" y="757694"/>
          <a:ext cx="9143999" cy="6033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2CB184-7110-4266-B662-7ED738F58772}">
      <dsp:nvSpPr>
        <dsp:cNvPr id="0" name=""/>
        <dsp:cNvSpPr/>
      </dsp:nvSpPr>
      <dsp:spPr>
        <a:xfrm>
          <a:off x="182501" y="893439"/>
          <a:ext cx="331821" cy="3318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C3F85D-3F0C-4ED4-AD92-7675D81AE336}">
      <dsp:nvSpPr>
        <dsp:cNvPr id="0" name=""/>
        <dsp:cNvSpPr/>
      </dsp:nvSpPr>
      <dsp:spPr>
        <a:xfrm>
          <a:off x="696824" y="757694"/>
          <a:ext cx="4114799"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en-US" sz="1400" b="1" kern="1200"/>
            <a:t>Drought rainfall (déficit pluviométrique)</a:t>
          </a:r>
          <a:endParaRPr lang="en-US" sz="1400" kern="1200"/>
        </a:p>
      </dsp:txBody>
      <dsp:txXfrm>
        <a:off x="696824" y="757694"/>
        <a:ext cx="4114799" cy="603311"/>
      </dsp:txXfrm>
    </dsp:sp>
    <dsp:sp modelId="{A08EFEB5-6789-45D2-ADC4-33956E68A989}">
      <dsp:nvSpPr>
        <dsp:cNvPr id="0" name=""/>
        <dsp:cNvSpPr/>
      </dsp:nvSpPr>
      <dsp:spPr>
        <a:xfrm>
          <a:off x="4811623" y="757694"/>
          <a:ext cx="4331693"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en-US" sz="1400" kern="1200" dirty="0"/>
            <a:t>M</a:t>
          </a:r>
          <a:r>
            <a:rPr lang="fr-FR" sz="1400" kern="1200" dirty="0" err="1"/>
            <a:t>anque</a:t>
          </a:r>
          <a:r>
            <a:rPr lang="fr-FR" sz="1400" kern="1200" dirty="0"/>
            <a:t> de pluie observée dans certaines zones</a:t>
          </a:r>
          <a:endParaRPr lang="en-US" sz="1400" kern="1200" dirty="0"/>
        </a:p>
      </dsp:txBody>
      <dsp:txXfrm>
        <a:off x="4811623" y="757694"/>
        <a:ext cx="4331693" cy="603311"/>
      </dsp:txXfrm>
    </dsp:sp>
    <dsp:sp modelId="{F798BB0C-537F-4FDE-924A-52202CBA0138}">
      <dsp:nvSpPr>
        <dsp:cNvPr id="0" name=""/>
        <dsp:cNvSpPr/>
      </dsp:nvSpPr>
      <dsp:spPr>
        <a:xfrm>
          <a:off x="0" y="1511832"/>
          <a:ext cx="9143999" cy="6033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6D31F-D4A7-4A81-B479-16C3FDCA5B80}">
      <dsp:nvSpPr>
        <dsp:cNvPr id="0" name=""/>
        <dsp:cNvSpPr/>
      </dsp:nvSpPr>
      <dsp:spPr>
        <a:xfrm>
          <a:off x="182501" y="1647577"/>
          <a:ext cx="331821" cy="3318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47658A-7E27-4F1F-8F9D-F725C6F8DE6A}">
      <dsp:nvSpPr>
        <dsp:cNvPr id="0" name=""/>
        <dsp:cNvSpPr/>
      </dsp:nvSpPr>
      <dsp:spPr>
        <a:xfrm>
          <a:off x="696824" y="1511832"/>
          <a:ext cx="4114799"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en-US" sz="1400" b="1" kern="1200" dirty="0"/>
            <a:t>Drought NDVI (</a:t>
          </a:r>
          <a:r>
            <a:rPr lang="en-US" sz="1400" b="1" kern="1200" dirty="0" err="1"/>
            <a:t>végétation</a:t>
          </a:r>
          <a:r>
            <a:rPr lang="en-US" sz="1400" b="1" kern="1200" dirty="0"/>
            <a:t>)</a:t>
          </a:r>
          <a:endParaRPr lang="en-US" sz="1400" kern="1200" dirty="0"/>
        </a:p>
      </dsp:txBody>
      <dsp:txXfrm>
        <a:off x="696824" y="1511832"/>
        <a:ext cx="4114799" cy="603311"/>
      </dsp:txXfrm>
    </dsp:sp>
    <dsp:sp modelId="{89C2CA8C-6515-4190-B3CC-31A29BDFA0B1}">
      <dsp:nvSpPr>
        <dsp:cNvPr id="0" name=""/>
        <dsp:cNvSpPr/>
      </dsp:nvSpPr>
      <dsp:spPr>
        <a:xfrm>
          <a:off x="4811623" y="1511832"/>
          <a:ext cx="4331693"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en-US" sz="1400" kern="1200"/>
            <a:t>Indice satellite de densité de végétation.</a:t>
          </a:r>
        </a:p>
      </dsp:txBody>
      <dsp:txXfrm>
        <a:off x="4811623" y="1511832"/>
        <a:ext cx="4331693" cy="603311"/>
      </dsp:txXfrm>
    </dsp:sp>
    <dsp:sp modelId="{99D7C3A1-D808-4B43-83F6-427A453850D8}">
      <dsp:nvSpPr>
        <dsp:cNvPr id="0" name=""/>
        <dsp:cNvSpPr/>
      </dsp:nvSpPr>
      <dsp:spPr>
        <a:xfrm>
          <a:off x="0" y="2265971"/>
          <a:ext cx="9143999" cy="6033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DB6449-199F-46C9-A17A-485B41388226}">
      <dsp:nvSpPr>
        <dsp:cNvPr id="0" name=""/>
        <dsp:cNvSpPr/>
      </dsp:nvSpPr>
      <dsp:spPr>
        <a:xfrm>
          <a:off x="182501" y="2401716"/>
          <a:ext cx="331821" cy="3318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75C51-129D-47B2-80A7-0AE9DB0A92E8}">
      <dsp:nvSpPr>
        <dsp:cNvPr id="0" name=""/>
        <dsp:cNvSpPr/>
      </dsp:nvSpPr>
      <dsp:spPr>
        <a:xfrm>
          <a:off x="696824" y="2265971"/>
          <a:ext cx="4114799"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fr-FR" sz="1400" b="1" kern="1200"/>
            <a:t>Exchange rates (taux de change)</a:t>
          </a:r>
          <a:endParaRPr lang="en-US" sz="1400" kern="1200"/>
        </a:p>
      </dsp:txBody>
      <dsp:txXfrm>
        <a:off x="696824" y="2265971"/>
        <a:ext cx="4114799" cy="603311"/>
      </dsp:txXfrm>
    </dsp:sp>
    <dsp:sp modelId="{0AD9E292-5BF8-42B7-9DD9-9B79057EF35E}">
      <dsp:nvSpPr>
        <dsp:cNvPr id="0" name=""/>
        <dsp:cNvSpPr/>
      </dsp:nvSpPr>
      <dsp:spPr>
        <a:xfrm>
          <a:off x="4811623" y="2265971"/>
          <a:ext cx="4331693"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fr-FR" sz="1400" kern="1200"/>
            <a:t>variations du taux de change </a:t>
          </a:r>
          <a:endParaRPr lang="en-US" sz="1400" kern="1200"/>
        </a:p>
      </dsp:txBody>
      <dsp:txXfrm>
        <a:off x="4811623" y="2265971"/>
        <a:ext cx="4331693" cy="603311"/>
      </dsp:txXfrm>
    </dsp:sp>
    <dsp:sp modelId="{95D8AE8D-B6F6-4BEC-90AC-C79808CEA38A}">
      <dsp:nvSpPr>
        <dsp:cNvPr id="0" name=""/>
        <dsp:cNvSpPr/>
      </dsp:nvSpPr>
      <dsp:spPr>
        <a:xfrm>
          <a:off x="0" y="3020110"/>
          <a:ext cx="9143999" cy="6033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AADC3-D0DC-415A-960C-29D444324A30}">
      <dsp:nvSpPr>
        <dsp:cNvPr id="0" name=""/>
        <dsp:cNvSpPr/>
      </dsp:nvSpPr>
      <dsp:spPr>
        <a:xfrm>
          <a:off x="182501" y="3155855"/>
          <a:ext cx="331821" cy="3318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6C5972-9742-42B0-8A6A-38DDB3C67A2D}">
      <dsp:nvSpPr>
        <dsp:cNvPr id="0" name=""/>
        <dsp:cNvSpPr/>
      </dsp:nvSpPr>
      <dsp:spPr>
        <a:xfrm>
          <a:off x="696824" y="3020110"/>
          <a:ext cx="4114799"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fr-FR" sz="1400" b="1" kern="1200"/>
            <a:t>Food Prices (prix alimentaires)</a:t>
          </a:r>
          <a:endParaRPr lang="en-US" sz="1400" kern="1200"/>
        </a:p>
      </dsp:txBody>
      <dsp:txXfrm>
        <a:off x="696824" y="3020110"/>
        <a:ext cx="4114799" cy="603311"/>
      </dsp:txXfrm>
    </dsp:sp>
    <dsp:sp modelId="{58947658-8A57-4045-9D5D-2F5F9CBC2921}">
      <dsp:nvSpPr>
        <dsp:cNvPr id="0" name=""/>
        <dsp:cNvSpPr/>
      </dsp:nvSpPr>
      <dsp:spPr>
        <a:xfrm>
          <a:off x="4811623" y="3020110"/>
          <a:ext cx="4331693"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fr-FR" sz="1400" kern="1200"/>
            <a:t>Thermomètre du pouvoir d’achat et de la stabilité économique.</a:t>
          </a:r>
          <a:endParaRPr lang="en-US" sz="1400" kern="1200"/>
        </a:p>
      </dsp:txBody>
      <dsp:txXfrm>
        <a:off x="4811623" y="3020110"/>
        <a:ext cx="4331693" cy="603311"/>
      </dsp:txXfrm>
    </dsp:sp>
    <dsp:sp modelId="{A6B6954F-1D3E-4437-A22D-8967FE6EDB0A}">
      <dsp:nvSpPr>
        <dsp:cNvPr id="0" name=""/>
        <dsp:cNvSpPr/>
      </dsp:nvSpPr>
      <dsp:spPr>
        <a:xfrm>
          <a:off x="0" y="3774249"/>
          <a:ext cx="9143999" cy="6033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327BB-E96D-44F3-BE95-8D507AF35688}">
      <dsp:nvSpPr>
        <dsp:cNvPr id="0" name=""/>
        <dsp:cNvSpPr/>
      </dsp:nvSpPr>
      <dsp:spPr>
        <a:xfrm>
          <a:off x="182501" y="3909994"/>
          <a:ext cx="331821" cy="3318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4DF81F-2206-4907-A625-4E9858809706}">
      <dsp:nvSpPr>
        <dsp:cNvPr id="0" name=""/>
        <dsp:cNvSpPr/>
      </dsp:nvSpPr>
      <dsp:spPr>
        <a:xfrm>
          <a:off x="696824" y="3774249"/>
          <a:ext cx="4114799"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fr-FR" sz="1400" b="1" kern="1200"/>
            <a:t>Target (zones/goupes prioritaires)</a:t>
          </a:r>
          <a:endParaRPr lang="en-US" sz="1400" kern="1200"/>
        </a:p>
      </dsp:txBody>
      <dsp:txXfrm>
        <a:off x="696824" y="3774249"/>
        <a:ext cx="4114799" cy="603311"/>
      </dsp:txXfrm>
    </dsp:sp>
    <dsp:sp modelId="{B98B4A84-F6A1-4DD5-A442-95BB94FFAC06}">
      <dsp:nvSpPr>
        <dsp:cNvPr id="0" name=""/>
        <dsp:cNvSpPr/>
      </dsp:nvSpPr>
      <dsp:spPr>
        <a:xfrm>
          <a:off x="4811623" y="3774249"/>
          <a:ext cx="4331693" cy="60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50" tIns="63850" rIns="63850" bIns="63850" numCol="1" spcCol="1270" anchor="ctr" anchorCtr="0">
          <a:noAutofit/>
        </a:bodyPr>
        <a:lstStyle/>
        <a:p>
          <a:pPr marL="0" lvl="0" indent="0" algn="l" defTabSz="622300">
            <a:lnSpc>
              <a:spcPct val="100000"/>
            </a:lnSpc>
            <a:spcBef>
              <a:spcPct val="0"/>
            </a:spcBef>
            <a:spcAft>
              <a:spcPct val="35000"/>
            </a:spcAft>
            <a:buNone/>
          </a:pPr>
          <a:r>
            <a:rPr lang="fr-FR" sz="1400" kern="1200" dirty="0"/>
            <a:t>Repère les territoires ciblés (MARNDR, CNSA, PAM) et/ou identifiés comme vulnérables par les agences locales </a:t>
          </a:r>
          <a:endParaRPr lang="en-US" sz="1400" kern="1200" dirty="0"/>
        </a:p>
      </dsp:txBody>
      <dsp:txXfrm>
        <a:off x="4811623" y="3774249"/>
        <a:ext cx="4331693" cy="6033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4F7B-9308-46B3-A2DE-3853178C10AC}">
      <dsp:nvSpPr>
        <dsp:cNvPr id="0" name=""/>
        <dsp:cNvSpPr/>
      </dsp:nvSpPr>
      <dsp:spPr>
        <a:xfrm>
          <a:off x="2303012" y="1065935"/>
          <a:ext cx="498102" cy="91440"/>
        </a:xfrm>
        <a:custGeom>
          <a:avLst/>
          <a:gdLst/>
          <a:ahLst/>
          <a:cxnLst/>
          <a:rect l="0" t="0" r="0" b="0"/>
          <a:pathLst>
            <a:path>
              <a:moveTo>
                <a:pt x="0" y="45720"/>
              </a:moveTo>
              <a:lnTo>
                <a:pt x="498102"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845" y="1109011"/>
        <a:ext cx="26435" cy="5287"/>
      </dsp:txXfrm>
    </dsp:sp>
    <dsp:sp modelId="{EE60E0DD-4C67-4711-A694-C46FECC6EB8A}">
      <dsp:nvSpPr>
        <dsp:cNvPr id="0" name=""/>
        <dsp:cNvSpPr/>
      </dsp:nvSpPr>
      <dsp:spPr>
        <a:xfrm>
          <a:off x="6106" y="422043"/>
          <a:ext cx="2298705" cy="137922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638" tIns="118234" rIns="112638" bIns="118234" numCol="1" spcCol="1270" anchor="ctr" anchorCtr="0">
          <a:noAutofit/>
        </a:bodyPr>
        <a:lstStyle/>
        <a:p>
          <a:pPr marL="0" lvl="0" indent="0" algn="ctr" defTabSz="711200">
            <a:lnSpc>
              <a:spcPct val="90000"/>
            </a:lnSpc>
            <a:spcBef>
              <a:spcPct val="0"/>
            </a:spcBef>
            <a:spcAft>
              <a:spcPct val="35000"/>
            </a:spcAft>
            <a:buNone/>
          </a:pPr>
          <a:r>
            <a:rPr lang="en-US" sz="1600" b="0" i="0" kern="1200"/>
            <a:t>Nettoyage des données : suppression des doublons et valeurs parasites </a:t>
          </a:r>
          <a:endParaRPr lang="en-US" sz="1600" kern="1200"/>
        </a:p>
      </dsp:txBody>
      <dsp:txXfrm>
        <a:off x="6106" y="422043"/>
        <a:ext cx="2298705" cy="1379223"/>
      </dsp:txXfrm>
    </dsp:sp>
    <dsp:sp modelId="{0E869992-4606-4DEC-91B1-23D05CABF826}">
      <dsp:nvSpPr>
        <dsp:cNvPr id="0" name=""/>
        <dsp:cNvSpPr/>
      </dsp:nvSpPr>
      <dsp:spPr>
        <a:xfrm>
          <a:off x="5130419" y="1065935"/>
          <a:ext cx="498102" cy="91440"/>
        </a:xfrm>
        <a:custGeom>
          <a:avLst/>
          <a:gdLst/>
          <a:ahLst/>
          <a:cxnLst/>
          <a:rect l="0" t="0" r="0" b="0"/>
          <a:pathLst>
            <a:path>
              <a:moveTo>
                <a:pt x="0" y="45720"/>
              </a:moveTo>
              <a:lnTo>
                <a:pt x="498102"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6253" y="1109011"/>
        <a:ext cx="26435" cy="5287"/>
      </dsp:txXfrm>
    </dsp:sp>
    <dsp:sp modelId="{B7756B56-A7FB-4CD3-914F-5E0936BF523E}">
      <dsp:nvSpPr>
        <dsp:cNvPr id="0" name=""/>
        <dsp:cNvSpPr/>
      </dsp:nvSpPr>
      <dsp:spPr>
        <a:xfrm>
          <a:off x="2833514" y="422043"/>
          <a:ext cx="2298705" cy="1379223"/>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638" tIns="118234" rIns="112638" bIns="118234" numCol="1" spcCol="1270" anchor="ctr" anchorCtr="0">
          <a:noAutofit/>
        </a:bodyPr>
        <a:lstStyle/>
        <a:p>
          <a:pPr marL="0" lvl="0" indent="0" algn="ctr" defTabSz="711200">
            <a:lnSpc>
              <a:spcPct val="90000"/>
            </a:lnSpc>
            <a:spcBef>
              <a:spcPct val="0"/>
            </a:spcBef>
            <a:spcAft>
              <a:spcPct val="35000"/>
            </a:spcAft>
            <a:buNone/>
          </a:pPr>
          <a:r>
            <a:rPr lang="en-US" sz="1600" b="0" i="0" kern="1200"/>
            <a:t>Gestion des valeurs manquantes : imputation, suppression ou interpolation.</a:t>
          </a:r>
          <a:endParaRPr lang="en-US" sz="1600" kern="1200"/>
        </a:p>
      </dsp:txBody>
      <dsp:txXfrm>
        <a:off x="2833514" y="422043"/>
        <a:ext cx="2298705" cy="1379223"/>
      </dsp:txXfrm>
    </dsp:sp>
    <dsp:sp modelId="{CCE1379F-C9EF-429E-8AB1-4FC40EA2B20C}">
      <dsp:nvSpPr>
        <dsp:cNvPr id="0" name=""/>
        <dsp:cNvSpPr/>
      </dsp:nvSpPr>
      <dsp:spPr>
        <a:xfrm>
          <a:off x="1155459" y="1799466"/>
          <a:ext cx="5654815" cy="498102"/>
        </a:xfrm>
        <a:custGeom>
          <a:avLst/>
          <a:gdLst/>
          <a:ahLst/>
          <a:cxnLst/>
          <a:rect l="0" t="0" r="0" b="0"/>
          <a:pathLst>
            <a:path>
              <a:moveTo>
                <a:pt x="5654815" y="0"/>
              </a:moveTo>
              <a:lnTo>
                <a:pt x="5654815" y="266151"/>
              </a:lnTo>
              <a:lnTo>
                <a:pt x="0" y="266151"/>
              </a:lnTo>
              <a:lnTo>
                <a:pt x="0" y="498102"/>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0880" y="2045874"/>
        <a:ext cx="283973" cy="5287"/>
      </dsp:txXfrm>
    </dsp:sp>
    <dsp:sp modelId="{30CE22FC-5CD6-416E-BAA6-3956ABCB27C2}">
      <dsp:nvSpPr>
        <dsp:cNvPr id="0" name=""/>
        <dsp:cNvSpPr/>
      </dsp:nvSpPr>
      <dsp:spPr>
        <a:xfrm>
          <a:off x="5660921" y="422043"/>
          <a:ext cx="2298705" cy="1379223"/>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638" tIns="118234" rIns="112638" bIns="118234" numCol="1" spcCol="1270" anchor="ctr" anchorCtr="0">
          <a:noAutofit/>
        </a:bodyPr>
        <a:lstStyle/>
        <a:p>
          <a:pPr marL="0" lvl="0" indent="0" algn="ctr" defTabSz="711200">
            <a:lnSpc>
              <a:spcPct val="90000"/>
            </a:lnSpc>
            <a:spcBef>
              <a:spcPct val="0"/>
            </a:spcBef>
            <a:spcAft>
              <a:spcPct val="35000"/>
            </a:spcAft>
            <a:buNone/>
          </a:pPr>
          <a:r>
            <a:rPr lang="en-US" sz="1600" b="0" i="0" kern="1200"/>
            <a:t>Normalisation et typage : conversion des champs numériques et catégoriels.</a:t>
          </a:r>
          <a:endParaRPr lang="en-US" sz="1600" kern="1200"/>
        </a:p>
      </dsp:txBody>
      <dsp:txXfrm>
        <a:off x="5660921" y="422043"/>
        <a:ext cx="2298705" cy="1379223"/>
      </dsp:txXfrm>
    </dsp:sp>
    <dsp:sp modelId="{2662CE6E-8B6A-4C1C-A34A-E5DF21B0EC09}">
      <dsp:nvSpPr>
        <dsp:cNvPr id="0" name=""/>
        <dsp:cNvSpPr/>
      </dsp:nvSpPr>
      <dsp:spPr>
        <a:xfrm>
          <a:off x="2303012" y="2973860"/>
          <a:ext cx="498102" cy="91440"/>
        </a:xfrm>
        <a:custGeom>
          <a:avLst/>
          <a:gdLst/>
          <a:ahLst/>
          <a:cxnLst/>
          <a:rect l="0" t="0" r="0" b="0"/>
          <a:pathLst>
            <a:path>
              <a:moveTo>
                <a:pt x="0" y="45720"/>
              </a:moveTo>
              <a:lnTo>
                <a:pt x="498102"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845" y="3016937"/>
        <a:ext cx="26435" cy="5287"/>
      </dsp:txXfrm>
    </dsp:sp>
    <dsp:sp modelId="{F10FCD56-9F1C-4BE2-9DDD-E68ED211F27C}">
      <dsp:nvSpPr>
        <dsp:cNvPr id="0" name=""/>
        <dsp:cNvSpPr/>
      </dsp:nvSpPr>
      <dsp:spPr>
        <a:xfrm>
          <a:off x="6106" y="2329969"/>
          <a:ext cx="2298705" cy="1379223"/>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638" tIns="118234" rIns="112638" bIns="118234" numCol="1" spcCol="1270" anchor="ctr" anchorCtr="0">
          <a:noAutofit/>
        </a:bodyPr>
        <a:lstStyle/>
        <a:p>
          <a:pPr marL="0" lvl="0" indent="0" algn="ctr" defTabSz="711200">
            <a:lnSpc>
              <a:spcPct val="90000"/>
            </a:lnSpc>
            <a:spcBef>
              <a:spcPct val="0"/>
            </a:spcBef>
            <a:spcAft>
              <a:spcPct val="35000"/>
            </a:spcAft>
            <a:buNone/>
          </a:pPr>
          <a:r>
            <a:rPr lang="en-US" sz="1600" b="0" i="0" kern="1200"/>
            <a:t>Fusion des datasets : JMR, IPC, Pcodes via la clé commune (adm2_pcode / ISO3).</a:t>
          </a:r>
          <a:endParaRPr lang="en-US" sz="1600" kern="1200"/>
        </a:p>
      </dsp:txBody>
      <dsp:txXfrm>
        <a:off x="6106" y="2329969"/>
        <a:ext cx="2298705" cy="1379223"/>
      </dsp:txXfrm>
    </dsp:sp>
    <dsp:sp modelId="{33A1E043-7AC9-43A7-BEB5-A60B41CCBF1D}">
      <dsp:nvSpPr>
        <dsp:cNvPr id="0" name=""/>
        <dsp:cNvSpPr/>
      </dsp:nvSpPr>
      <dsp:spPr>
        <a:xfrm>
          <a:off x="5130419" y="2973860"/>
          <a:ext cx="498102" cy="91440"/>
        </a:xfrm>
        <a:custGeom>
          <a:avLst/>
          <a:gdLst/>
          <a:ahLst/>
          <a:cxnLst/>
          <a:rect l="0" t="0" r="0" b="0"/>
          <a:pathLst>
            <a:path>
              <a:moveTo>
                <a:pt x="0" y="45720"/>
              </a:moveTo>
              <a:lnTo>
                <a:pt x="498102"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6253" y="3016937"/>
        <a:ext cx="26435" cy="5287"/>
      </dsp:txXfrm>
    </dsp:sp>
    <dsp:sp modelId="{AC0D9662-D28A-4BCD-BE61-0A1E40C17841}">
      <dsp:nvSpPr>
        <dsp:cNvPr id="0" name=""/>
        <dsp:cNvSpPr/>
      </dsp:nvSpPr>
      <dsp:spPr>
        <a:xfrm>
          <a:off x="2833514" y="2329969"/>
          <a:ext cx="2298705" cy="1379223"/>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638" tIns="118234" rIns="112638" bIns="118234" numCol="1" spcCol="1270" anchor="ctr" anchorCtr="0">
          <a:noAutofit/>
        </a:bodyPr>
        <a:lstStyle/>
        <a:p>
          <a:pPr marL="0" lvl="0" indent="0" algn="ctr" defTabSz="711200">
            <a:lnSpc>
              <a:spcPct val="90000"/>
            </a:lnSpc>
            <a:spcBef>
              <a:spcPct val="0"/>
            </a:spcBef>
            <a:spcAft>
              <a:spcPct val="35000"/>
            </a:spcAft>
            <a:buNone/>
          </a:pPr>
          <a:r>
            <a:rPr lang="en-US" sz="1600" b="0" i="0" kern="1200" dirty="0"/>
            <a:t>Construction de la table finale pour la </a:t>
          </a:r>
          <a:r>
            <a:rPr lang="en-US" sz="1600" b="0" i="0" kern="1200" dirty="0" err="1"/>
            <a:t>modélisation</a:t>
          </a:r>
          <a:r>
            <a:rPr lang="en-US" sz="1600" b="0" i="0" kern="1200" dirty="0"/>
            <a:t> (dataset </a:t>
          </a:r>
          <a:r>
            <a:rPr lang="en-US" sz="1600" b="0" i="0" kern="1200" dirty="0" err="1"/>
            <a:t>combiné</a:t>
          </a:r>
          <a:r>
            <a:rPr lang="en-US" sz="1600" b="0" i="0" kern="1200" dirty="0"/>
            <a:t>).</a:t>
          </a:r>
          <a:endParaRPr lang="en-US" sz="1600" kern="1200" dirty="0"/>
        </a:p>
      </dsp:txBody>
      <dsp:txXfrm>
        <a:off x="2833514" y="2329969"/>
        <a:ext cx="2298705" cy="1379223"/>
      </dsp:txXfrm>
    </dsp:sp>
    <dsp:sp modelId="{E2638744-BD4A-4CBE-8F91-918AB4B567FB}">
      <dsp:nvSpPr>
        <dsp:cNvPr id="0" name=""/>
        <dsp:cNvSpPr/>
      </dsp:nvSpPr>
      <dsp:spPr>
        <a:xfrm>
          <a:off x="5660921" y="2329969"/>
          <a:ext cx="2298705" cy="137922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638" tIns="118234" rIns="112638" bIns="118234" numCol="1" spcCol="1270" anchor="ctr" anchorCtr="0">
          <a:noAutofit/>
        </a:bodyPr>
        <a:lstStyle/>
        <a:p>
          <a:pPr marL="0" lvl="0" indent="0" algn="ctr" defTabSz="711200">
            <a:lnSpc>
              <a:spcPct val="90000"/>
            </a:lnSpc>
            <a:spcBef>
              <a:spcPct val="0"/>
            </a:spcBef>
            <a:spcAft>
              <a:spcPct val="35000"/>
            </a:spcAft>
            <a:buNone/>
          </a:pPr>
          <a:r>
            <a:rPr lang="fr-FR" sz="1600" kern="1200"/>
            <a:t>Vérification de la cohérence </a:t>
          </a:r>
          <a:endParaRPr lang="en-US" sz="1600" kern="1200" dirty="0"/>
        </a:p>
      </dsp:txBody>
      <dsp:txXfrm>
        <a:off x="5660921" y="2329969"/>
        <a:ext cx="2298705" cy="13792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54284-A7D7-426C-AEE8-E7ECD41B5A64}">
      <dsp:nvSpPr>
        <dsp:cNvPr id="0" name=""/>
        <dsp:cNvSpPr/>
      </dsp:nvSpPr>
      <dsp:spPr>
        <a:xfrm>
          <a:off x="2071389" y="3260504"/>
          <a:ext cx="414277" cy="1336046"/>
        </a:xfrm>
        <a:custGeom>
          <a:avLst/>
          <a:gdLst/>
          <a:ahLst/>
          <a:cxnLst/>
          <a:rect l="0" t="0" r="0" b="0"/>
          <a:pathLst>
            <a:path>
              <a:moveTo>
                <a:pt x="0" y="0"/>
              </a:moveTo>
              <a:lnTo>
                <a:pt x="207138" y="0"/>
              </a:lnTo>
              <a:lnTo>
                <a:pt x="207138" y="1336046"/>
              </a:lnTo>
              <a:lnTo>
                <a:pt x="414277" y="1336046"/>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376145-0664-4361-9528-F9C22EF63941}">
      <dsp:nvSpPr>
        <dsp:cNvPr id="0" name=""/>
        <dsp:cNvSpPr/>
      </dsp:nvSpPr>
      <dsp:spPr>
        <a:xfrm>
          <a:off x="2071389" y="3260504"/>
          <a:ext cx="414277" cy="253261"/>
        </a:xfrm>
        <a:custGeom>
          <a:avLst/>
          <a:gdLst/>
          <a:ahLst/>
          <a:cxnLst/>
          <a:rect l="0" t="0" r="0" b="0"/>
          <a:pathLst>
            <a:path>
              <a:moveTo>
                <a:pt x="0" y="0"/>
              </a:moveTo>
              <a:lnTo>
                <a:pt x="207138" y="0"/>
              </a:lnTo>
              <a:lnTo>
                <a:pt x="207138" y="253261"/>
              </a:lnTo>
              <a:lnTo>
                <a:pt x="414277" y="253261"/>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9FBE-71CC-497F-A091-FC9268CC38D5}">
      <dsp:nvSpPr>
        <dsp:cNvPr id="0" name=""/>
        <dsp:cNvSpPr/>
      </dsp:nvSpPr>
      <dsp:spPr>
        <a:xfrm>
          <a:off x="2071389" y="2623068"/>
          <a:ext cx="414277" cy="637436"/>
        </a:xfrm>
        <a:custGeom>
          <a:avLst/>
          <a:gdLst/>
          <a:ahLst/>
          <a:cxnLst/>
          <a:rect l="0" t="0" r="0" b="0"/>
          <a:pathLst>
            <a:path>
              <a:moveTo>
                <a:pt x="0" y="637436"/>
              </a:moveTo>
              <a:lnTo>
                <a:pt x="207138" y="637436"/>
              </a:lnTo>
              <a:lnTo>
                <a:pt x="207138" y="0"/>
              </a:lnTo>
              <a:lnTo>
                <a:pt x="414277" y="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39FA14-240A-4989-84B1-53C441DC2AFF}">
      <dsp:nvSpPr>
        <dsp:cNvPr id="0" name=""/>
        <dsp:cNvSpPr/>
      </dsp:nvSpPr>
      <dsp:spPr>
        <a:xfrm>
          <a:off x="2071389" y="1732371"/>
          <a:ext cx="414277" cy="1528133"/>
        </a:xfrm>
        <a:custGeom>
          <a:avLst/>
          <a:gdLst/>
          <a:ahLst/>
          <a:cxnLst/>
          <a:rect l="0" t="0" r="0" b="0"/>
          <a:pathLst>
            <a:path>
              <a:moveTo>
                <a:pt x="0" y="1528133"/>
              </a:moveTo>
              <a:lnTo>
                <a:pt x="207138" y="1528133"/>
              </a:lnTo>
              <a:lnTo>
                <a:pt x="207138" y="0"/>
              </a:lnTo>
              <a:lnTo>
                <a:pt x="414277" y="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858B38-1722-441A-85E8-93FF9164B01A}">
      <dsp:nvSpPr>
        <dsp:cNvPr id="0" name=""/>
        <dsp:cNvSpPr/>
      </dsp:nvSpPr>
      <dsp:spPr>
        <a:xfrm>
          <a:off x="0" y="8180"/>
          <a:ext cx="4561509" cy="853918"/>
        </a:xfrm>
        <a:prstGeom prst="rect">
          <a:avLst/>
        </a:prstGeom>
        <a:solidFill>
          <a:schemeClr val="bg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tx1"/>
              </a:solidFill>
            </a:rPr>
            <a:t>Vérifier la fiabilité du modèle prédictif pour anticiper le niveau d’insécurité alimentaire (Phase IPC) dans les départements d’Haïti.</a:t>
          </a:r>
          <a:endParaRPr lang="en-US" sz="1600" b="1" kern="1200" dirty="0">
            <a:solidFill>
              <a:schemeClr val="tx1"/>
            </a:solidFill>
          </a:endParaRPr>
        </a:p>
      </dsp:txBody>
      <dsp:txXfrm>
        <a:off x="0" y="8180"/>
        <a:ext cx="4561509" cy="853918"/>
      </dsp:txXfrm>
    </dsp:sp>
    <dsp:sp modelId="{11275D0A-A190-41F8-90B5-E412161A85DE}">
      <dsp:nvSpPr>
        <dsp:cNvPr id="0" name=""/>
        <dsp:cNvSpPr/>
      </dsp:nvSpPr>
      <dsp:spPr>
        <a:xfrm>
          <a:off x="0" y="2944617"/>
          <a:ext cx="2071389" cy="631773"/>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a:t>Dans cette partie, on va :</a:t>
          </a:r>
          <a:endParaRPr lang="en-US" sz="1400" kern="1200"/>
        </a:p>
      </dsp:txBody>
      <dsp:txXfrm>
        <a:off x="0" y="2944617"/>
        <a:ext cx="2071389" cy="631773"/>
      </dsp:txXfrm>
    </dsp:sp>
    <dsp:sp modelId="{3A933F68-ED3D-4642-B24B-E0DA9E43BEF3}">
      <dsp:nvSpPr>
        <dsp:cNvPr id="0" name=""/>
        <dsp:cNvSpPr/>
      </dsp:nvSpPr>
      <dsp:spPr>
        <a:xfrm>
          <a:off x="2485667" y="1416484"/>
          <a:ext cx="2071389" cy="631773"/>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a:t>mesurer la précision des prédictions,</a:t>
          </a:r>
          <a:endParaRPr lang="en-US" sz="1400" kern="1200"/>
        </a:p>
      </dsp:txBody>
      <dsp:txXfrm>
        <a:off x="2485667" y="1416484"/>
        <a:ext cx="2071389" cy="631773"/>
      </dsp:txXfrm>
    </dsp:sp>
    <dsp:sp modelId="{2F946EE4-0DB7-439E-9142-883E2BF6B5C5}">
      <dsp:nvSpPr>
        <dsp:cNvPr id="0" name=""/>
        <dsp:cNvSpPr/>
      </dsp:nvSpPr>
      <dsp:spPr>
        <a:xfrm>
          <a:off x="2485667" y="2307181"/>
          <a:ext cx="2071389" cy="631773"/>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a:t>vérifier que le modèle ne triche pas (surapprentissage),</a:t>
          </a:r>
          <a:endParaRPr lang="en-US" sz="1400" kern="1200"/>
        </a:p>
      </dsp:txBody>
      <dsp:txXfrm>
        <a:off x="2485667" y="2307181"/>
        <a:ext cx="2071389" cy="631773"/>
      </dsp:txXfrm>
    </dsp:sp>
    <dsp:sp modelId="{787BFFAD-3F46-454D-819E-01A3C677A843}">
      <dsp:nvSpPr>
        <dsp:cNvPr id="0" name=""/>
        <dsp:cNvSpPr/>
      </dsp:nvSpPr>
      <dsp:spPr>
        <a:xfrm>
          <a:off x="2485667" y="3197879"/>
          <a:ext cx="2071389" cy="631773"/>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a:t>étudier les erreurs de prédiction,</a:t>
          </a:r>
          <a:endParaRPr lang="en-US" sz="1400" kern="1200"/>
        </a:p>
      </dsp:txBody>
      <dsp:txXfrm>
        <a:off x="2485667" y="3197879"/>
        <a:ext cx="2071389" cy="631773"/>
      </dsp:txXfrm>
    </dsp:sp>
    <dsp:sp modelId="{C338A5DC-2C5B-4BA1-8A8D-3F1B98580999}">
      <dsp:nvSpPr>
        <dsp:cNvPr id="0" name=""/>
        <dsp:cNvSpPr/>
      </dsp:nvSpPr>
      <dsp:spPr>
        <a:xfrm>
          <a:off x="2485667" y="4088576"/>
          <a:ext cx="2071389" cy="1015949"/>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relier les résultats à la réalité du terrain (prix alimentaires, sécheresse, pluie).</a:t>
          </a:r>
          <a:endParaRPr lang="en-US" sz="1400" kern="1200" dirty="0"/>
        </a:p>
      </dsp:txBody>
      <dsp:txXfrm>
        <a:off x="2485667" y="4088576"/>
        <a:ext cx="2071389" cy="10159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D375A-F559-4124-9EB8-F063CA82FF67}">
      <dsp:nvSpPr>
        <dsp:cNvPr id="0" name=""/>
        <dsp:cNvSpPr/>
      </dsp:nvSpPr>
      <dsp:spPr>
        <a:xfrm>
          <a:off x="6593" y="1142474"/>
          <a:ext cx="2363781" cy="2458525"/>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A14529-E4B3-4E86-862B-C370543ADB38}">
      <dsp:nvSpPr>
        <dsp:cNvPr id="0" name=""/>
        <dsp:cNvSpPr/>
      </dsp:nvSpPr>
      <dsp:spPr>
        <a:xfrm>
          <a:off x="250932" y="1374596"/>
          <a:ext cx="2363781" cy="2458525"/>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b="0" i="0" kern="1200" dirty="0"/>
            <a:t>Ce graphique illustre la corrélation entre les prix alimentaires moyens, la quantité de pluie reçue en période de sécheresse et la sévérité moyenne de l’insécurité alimentaire (Phase IPC) dans les différents départements d’Haïti. Chaque point (ou bulle) représente un département :</a:t>
          </a:r>
          <a:endParaRPr lang="en-US" sz="1300" kern="1200" dirty="0"/>
        </a:p>
      </dsp:txBody>
      <dsp:txXfrm>
        <a:off x="320165" y="1443829"/>
        <a:ext cx="2225315" cy="2320059"/>
      </dsp:txXfrm>
    </dsp:sp>
    <dsp:sp modelId="{4B2AE026-BC57-4011-A108-5A873FE9077D}">
      <dsp:nvSpPr>
        <dsp:cNvPr id="0" name=""/>
        <dsp:cNvSpPr/>
      </dsp:nvSpPr>
      <dsp:spPr>
        <a:xfrm>
          <a:off x="2859053" y="1142474"/>
          <a:ext cx="2363781" cy="2458525"/>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B54EBD-7C50-4C30-AA4B-30260EA9D58D}">
      <dsp:nvSpPr>
        <dsp:cNvPr id="0" name=""/>
        <dsp:cNvSpPr/>
      </dsp:nvSpPr>
      <dsp:spPr>
        <a:xfrm>
          <a:off x="3103392" y="1374596"/>
          <a:ext cx="2363781" cy="2458525"/>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b="0" i="0" kern="1200" dirty="0"/>
            <a:t>La taille de la bulle correspond à la pluviométrie moyenne (</a:t>
          </a:r>
          <a:r>
            <a:rPr lang="fr-FR" sz="1300" b="0" i="0" kern="1200" dirty="0" err="1"/>
            <a:t>Drought</a:t>
          </a:r>
          <a:r>
            <a:rPr lang="fr-FR" sz="1300" b="0" i="0" kern="1200" dirty="0"/>
            <a:t> </a:t>
          </a:r>
          <a:r>
            <a:rPr lang="fr-FR" sz="1300" b="0" i="0" kern="1200" dirty="0" err="1"/>
            <a:t>rainfall</a:t>
          </a:r>
          <a:r>
            <a:rPr lang="fr-FR" sz="1300" b="0" i="0" kern="1200" dirty="0"/>
            <a:t>), la couleur indique le département, et les axes traduisent la relation entre prix alimentaires (X) et phase IPC moyenne prédite (Y).</a:t>
          </a:r>
          <a:endParaRPr lang="en-US" sz="1300" kern="1200" dirty="0"/>
        </a:p>
      </dsp:txBody>
      <dsp:txXfrm>
        <a:off x="3172625" y="1443829"/>
        <a:ext cx="2225315" cy="2320059"/>
      </dsp:txXfrm>
    </dsp:sp>
    <dsp:sp modelId="{2CAE44B6-456D-47D5-9FC4-BAA574ED79C1}">
      <dsp:nvSpPr>
        <dsp:cNvPr id="0" name=""/>
        <dsp:cNvSpPr/>
      </dsp:nvSpPr>
      <dsp:spPr>
        <a:xfrm>
          <a:off x="5711512" y="1142474"/>
          <a:ext cx="2363781" cy="2458525"/>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AA9CE-E315-4BE6-9776-67681BB1999D}">
      <dsp:nvSpPr>
        <dsp:cNvPr id="0" name=""/>
        <dsp:cNvSpPr/>
      </dsp:nvSpPr>
      <dsp:spPr>
        <a:xfrm>
          <a:off x="5955851" y="1374596"/>
          <a:ext cx="2363781" cy="2458525"/>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b="0" i="0" kern="1200"/>
            <a:t>L’objectif est de comprendre comment les facteurs climatiques et économiques se combinent pour influencer l’insécurité alimentaire selon la réalité géographique et socio-économique du pays. </a:t>
          </a:r>
          <a:endParaRPr lang="en-US" sz="1300" kern="1200" dirty="0"/>
        </a:p>
      </dsp:txBody>
      <dsp:txXfrm>
        <a:off x="6025084" y="1443829"/>
        <a:ext cx="2225315" cy="23200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831114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BCAD085-E8A6-8845-BD4E-CB4CCA059FC4}"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89655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473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184860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407521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725583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346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512592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118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97144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692586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674381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256967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188105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976460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5BCAD085-E8A6-8845-BD4E-CB4CCA059FC4}" type="datetimeFigureOut">
              <a:rPr lang="en-US" smtClean="0"/>
              <a:t>10/26/2025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810587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BCAD085-E8A6-8845-BD4E-CB4CCA059FC4}"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31992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CAD085-E8A6-8845-BD4E-CB4CCA059FC4}" type="datetimeFigureOut">
              <a:rPr lang="en-US" smtClean="0"/>
              <a:t>10/26/2025</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0858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9.png"/><Relationship Id="rId7" Type="http://schemas.openxmlformats.org/officeDocument/2006/relationships/diagramLayout" Target="../diagrams/layout6.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Data" Target="../diagrams/data6.xml"/><Relationship Id="rId5" Type="http://schemas.openxmlformats.org/officeDocument/2006/relationships/image" Target="../media/image21.png"/><Relationship Id="rId10" Type="http://schemas.microsoft.com/office/2007/relationships/diagramDrawing" Target="../diagrams/drawing6.xml"/><Relationship Id="rId4" Type="http://schemas.openxmlformats.org/officeDocument/2006/relationships/image" Target="../media/image20.png"/><Relationship Id="rId9" Type="http://schemas.openxmlformats.org/officeDocument/2006/relationships/diagramColors" Target="../diagrams/colors6.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Sacs ouverts de diverses sortes de graines">
            <a:extLst>
              <a:ext uri="{FF2B5EF4-FFF2-40B4-BE49-F238E27FC236}">
                <a16:creationId xmlns:a16="http://schemas.microsoft.com/office/drawing/2014/main" id="{487156FB-B178-D6A1-1A8F-E3E944D6F024}"/>
              </a:ext>
            </a:extLst>
          </p:cNvPr>
          <p:cNvPicPr>
            <a:picLocks noChangeAspect="1"/>
          </p:cNvPicPr>
          <p:nvPr/>
        </p:nvPicPr>
        <p:blipFill>
          <a:blip r:embed="rId3">
            <a:duotone>
              <a:prstClr val="black"/>
              <a:schemeClr val="accent5">
                <a:tint val="45000"/>
                <a:satMod val="400000"/>
              </a:schemeClr>
            </a:duotone>
            <a:alphaModFix amt="25000"/>
          </a:blip>
          <a:srcRect r="10999" b="-1"/>
          <a:stretch>
            <a:fillRect/>
          </a:stretch>
        </p:blipFill>
        <p:spPr>
          <a:xfrm>
            <a:off x="20" y="0"/>
            <a:ext cx="9143980" cy="6857990"/>
          </a:xfrm>
          <a:prstGeom prst="rect">
            <a:avLst/>
          </a:prstGeom>
        </p:spPr>
      </p:pic>
      <p:sp>
        <p:nvSpPr>
          <p:cNvPr id="2" name="Title 1"/>
          <p:cNvSpPr>
            <a:spLocks noGrp="1"/>
          </p:cNvSpPr>
          <p:nvPr>
            <p:ph type="ctrTitle"/>
          </p:nvPr>
        </p:nvSpPr>
        <p:spPr>
          <a:xfrm>
            <a:off x="724548" y="497043"/>
            <a:ext cx="7694903" cy="2074265"/>
          </a:xfrm>
        </p:spPr>
        <p:txBody>
          <a:bodyPr>
            <a:normAutofit/>
          </a:bodyPr>
          <a:lstStyle/>
          <a:p>
            <a:pPr algn="ctr">
              <a:lnSpc>
                <a:spcPct val="90000"/>
              </a:lnSpc>
            </a:pPr>
            <a:r>
              <a:rPr lang="fr-FR" sz="4400" dirty="0"/>
              <a:t>Prédiction du risque d’insécurité alimentaire en Haïti</a:t>
            </a:r>
          </a:p>
        </p:txBody>
      </p:sp>
      <p:sp>
        <p:nvSpPr>
          <p:cNvPr id="3" name="Subtitle 2"/>
          <p:cNvSpPr>
            <a:spLocks noGrp="1"/>
          </p:cNvSpPr>
          <p:nvPr>
            <p:ph type="subTitle" idx="1"/>
          </p:nvPr>
        </p:nvSpPr>
        <p:spPr>
          <a:xfrm>
            <a:off x="866216" y="3006731"/>
            <a:ext cx="7694903" cy="1608083"/>
          </a:xfrm>
        </p:spPr>
        <p:txBody>
          <a:bodyPr>
            <a:normAutofit/>
          </a:bodyPr>
          <a:lstStyle/>
          <a:p>
            <a:pPr algn="ctr">
              <a:lnSpc>
                <a:spcPct val="90000"/>
              </a:lnSpc>
            </a:pPr>
            <a:r>
              <a:rPr lang="fr-FR" sz="1600" b="1" dirty="0">
                <a:solidFill>
                  <a:schemeClr val="tx1"/>
                </a:solidFill>
                <a:latin typeface="Amasis MT Pro Light" panose="020F0502020204030204" pitchFamily="18" charset="0"/>
              </a:rPr>
              <a:t>Projet </a:t>
            </a:r>
            <a:r>
              <a:rPr lang="fr-FR" sz="1600" b="1" dirty="0" err="1">
                <a:solidFill>
                  <a:schemeClr val="tx1"/>
                </a:solidFill>
                <a:latin typeface="Amasis MT Pro Light" panose="020F0502020204030204" pitchFamily="18" charset="0"/>
              </a:rPr>
              <a:t>Capstone</a:t>
            </a:r>
            <a:r>
              <a:rPr lang="fr-FR" sz="1600" b="1" dirty="0">
                <a:solidFill>
                  <a:schemeClr val="tx1"/>
                </a:solidFill>
                <a:latin typeface="Amasis MT Pro Light" panose="020F0502020204030204" pitchFamily="18" charset="0"/>
              </a:rPr>
              <a:t> </a:t>
            </a:r>
          </a:p>
          <a:p>
            <a:pPr algn="ctr">
              <a:lnSpc>
                <a:spcPct val="90000"/>
              </a:lnSpc>
            </a:pPr>
            <a:r>
              <a:rPr lang="fr-FR" sz="1600" b="1" dirty="0" err="1">
                <a:solidFill>
                  <a:schemeClr val="tx1"/>
                </a:solidFill>
                <a:latin typeface="Amasis MT Pro Light" panose="020F0502020204030204" pitchFamily="18" charset="0"/>
              </a:rPr>
              <a:t>Bootcamp</a:t>
            </a:r>
            <a:r>
              <a:rPr lang="fr-FR" sz="1600" b="1" dirty="0">
                <a:solidFill>
                  <a:schemeClr val="tx1"/>
                </a:solidFill>
                <a:latin typeface="Amasis MT Pro Light" panose="020F0502020204030204" pitchFamily="18" charset="0"/>
              </a:rPr>
              <a:t> Data Science &amp; Intelligence Artificielle</a:t>
            </a:r>
            <a:br>
              <a:rPr lang="fr-FR" sz="1600" b="1" dirty="0">
                <a:solidFill>
                  <a:schemeClr val="tx1"/>
                </a:solidFill>
                <a:latin typeface="Amasis MT Pro Light" panose="020F0502020204030204" pitchFamily="18" charset="0"/>
              </a:rPr>
            </a:br>
            <a:endParaRPr lang="fr-FR" sz="1600" b="1" dirty="0">
              <a:latin typeface="Amasis MT Pro Light" panose="020F0502020204030204" pitchFamily="18" charset="0"/>
            </a:endParaRPr>
          </a:p>
          <a:p>
            <a:pPr algn="ctr">
              <a:lnSpc>
                <a:spcPct val="90000"/>
              </a:lnSpc>
            </a:pPr>
            <a:r>
              <a:rPr lang="fr-FR" sz="1600" b="1" dirty="0" err="1">
                <a:solidFill>
                  <a:schemeClr val="tx1"/>
                </a:solidFill>
                <a:latin typeface="Amasis MT Pro Light" panose="020F0502020204030204" pitchFamily="18" charset="0"/>
              </a:rPr>
              <a:t>Akademi</a:t>
            </a:r>
            <a:r>
              <a:rPr lang="fr-FR" sz="1600" b="1" dirty="0">
                <a:solidFill>
                  <a:schemeClr val="tx1"/>
                </a:solidFill>
                <a:latin typeface="Amasis MT Pro Light" panose="020F0502020204030204" pitchFamily="18" charset="0"/>
              </a:rPr>
              <a:t> (</a:t>
            </a:r>
            <a:r>
              <a:rPr lang="fr-FR" sz="1600" b="1" dirty="0" err="1">
                <a:solidFill>
                  <a:schemeClr val="tx1"/>
                </a:solidFill>
                <a:latin typeface="Amasis MT Pro Light" panose="020F0502020204030204" pitchFamily="18" charset="0"/>
              </a:rPr>
              <a:t>powered</a:t>
            </a:r>
            <a:r>
              <a:rPr lang="fr-FR" sz="1600" b="1" dirty="0">
                <a:solidFill>
                  <a:schemeClr val="tx1"/>
                </a:solidFill>
                <a:latin typeface="Amasis MT Pro Light" panose="020F0502020204030204" pitchFamily="18" charset="0"/>
              </a:rPr>
              <a:t> by </a:t>
            </a:r>
            <a:r>
              <a:rPr lang="fr-FR" sz="1600" b="1" dirty="0" err="1">
                <a:solidFill>
                  <a:schemeClr val="tx1"/>
                </a:solidFill>
                <a:latin typeface="Amasis MT Pro Light" panose="020F0502020204030204" pitchFamily="18" charset="0"/>
              </a:rPr>
              <a:t>Flatiron</a:t>
            </a:r>
            <a:r>
              <a:rPr lang="fr-FR" sz="1600" b="1" dirty="0">
                <a:solidFill>
                  <a:schemeClr val="tx1"/>
                </a:solidFill>
                <a:latin typeface="Amasis MT Pro Light" panose="020F0502020204030204" pitchFamily="18" charset="0"/>
              </a:rPr>
              <a:t> </a:t>
            </a:r>
            <a:r>
              <a:rPr lang="fr-FR" sz="1600" b="1" dirty="0" err="1">
                <a:solidFill>
                  <a:schemeClr val="tx1"/>
                </a:solidFill>
                <a:latin typeface="Amasis MT Pro Light" panose="020F0502020204030204" pitchFamily="18" charset="0"/>
              </a:rPr>
              <a:t>School</a:t>
            </a:r>
            <a:r>
              <a:rPr lang="fr-FR" sz="1600" b="1" dirty="0">
                <a:solidFill>
                  <a:schemeClr val="tx1"/>
                </a:solidFill>
                <a:latin typeface="Amasis MT Pro Light" panose="020F0502020204030204" pitchFamily="18" charset="0"/>
              </a:rPr>
              <a:t>)</a:t>
            </a:r>
          </a:p>
          <a:p>
            <a:pPr algn="ctr">
              <a:lnSpc>
                <a:spcPct val="90000"/>
              </a:lnSpc>
            </a:pPr>
            <a:endParaRPr lang="fr-FR" sz="1600" b="1" dirty="0">
              <a:latin typeface="Amasis MT Pro Light" panose="020F0502020204030204" pitchFamily="18" charset="0"/>
            </a:endParaRPr>
          </a:p>
        </p:txBody>
      </p:sp>
      <p:sp>
        <p:nvSpPr>
          <p:cNvPr id="9" name="Rectangle 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 name="Subtitle 2">
            <a:extLst>
              <a:ext uri="{FF2B5EF4-FFF2-40B4-BE49-F238E27FC236}">
                <a16:creationId xmlns:a16="http://schemas.microsoft.com/office/drawing/2014/main" id="{46CBA97A-1115-356A-7892-81265A01EE7F}"/>
              </a:ext>
            </a:extLst>
          </p:cNvPr>
          <p:cNvSpPr txBox="1">
            <a:spLocks/>
          </p:cNvSpPr>
          <p:nvPr/>
        </p:nvSpPr>
        <p:spPr>
          <a:xfrm>
            <a:off x="514562" y="4683122"/>
            <a:ext cx="8398209" cy="2074265"/>
          </a:xfrm>
          <a:prstGeom prst="rect">
            <a:avLst/>
          </a:prstGeom>
        </p:spPr>
        <p:txBody>
          <a:bodyPr vert="horz" lIns="91440" tIns="45720" rIns="91440" bIns="45720" rtlCol="0" anchor="t">
            <a:noAutofit/>
          </a:bodyPr>
          <a:lstStyle>
            <a:lvl1pPr marL="0" indent="0" algn="l" defTabSz="457207"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fr-FR" sz="1600" b="1" dirty="0">
                <a:solidFill>
                  <a:schemeClr val="tx1"/>
                </a:solidFill>
              </a:rPr>
              <a:t>Rédigé par </a:t>
            </a:r>
            <a:r>
              <a:rPr lang="fr-FR" sz="1600" dirty="0">
                <a:solidFill>
                  <a:schemeClr val="tx1"/>
                </a:solidFill>
              </a:rPr>
              <a:t>: </a:t>
            </a:r>
            <a:r>
              <a:rPr lang="fr-FR" sz="1600" dirty="0" err="1">
                <a:solidFill>
                  <a:schemeClr val="tx1"/>
                </a:solidFill>
              </a:rPr>
              <a:t>Richeard</a:t>
            </a:r>
            <a:r>
              <a:rPr lang="fr-FR" sz="1600" dirty="0">
                <a:solidFill>
                  <a:schemeClr val="tx1"/>
                </a:solidFill>
              </a:rPr>
              <a:t> Blade DAMEUS &amp; </a:t>
            </a:r>
            <a:r>
              <a:rPr lang="fr-FR" sz="1600" dirty="0" err="1">
                <a:solidFill>
                  <a:schemeClr val="tx1"/>
                </a:solidFill>
              </a:rPr>
              <a:t>Berothely</a:t>
            </a:r>
            <a:r>
              <a:rPr lang="fr-FR" sz="1600" dirty="0">
                <a:solidFill>
                  <a:schemeClr val="tx1"/>
                </a:solidFill>
              </a:rPr>
              <a:t> THELUS</a:t>
            </a:r>
          </a:p>
          <a:p>
            <a:endParaRPr lang="fr-FR" sz="1600" dirty="0">
              <a:solidFill>
                <a:schemeClr val="tx1"/>
              </a:solidFill>
            </a:endParaRPr>
          </a:p>
          <a:p>
            <a:r>
              <a:rPr lang="fr-FR" sz="1600" dirty="0">
                <a:solidFill>
                  <a:schemeClr val="tx1"/>
                </a:solidFill>
              </a:rPr>
              <a:t>Sous la supervision de : M. </a:t>
            </a:r>
            <a:r>
              <a:rPr lang="fr-FR" sz="1600" dirty="0" err="1">
                <a:solidFill>
                  <a:schemeClr val="tx1"/>
                </a:solidFill>
              </a:rPr>
              <a:t>Wedter</a:t>
            </a:r>
            <a:r>
              <a:rPr lang="fr-FR" sz="1600" dirty="0">
                <a:solidFill>
                  <a:schemeClr val="tx1"/>
                </a:solidFill>
              </a:rPr>
              <a:t> JEROME &amp; M. </a:t>
            </a:r>
            <a:r>
              <a:rPr lang="fr-FR" sz="1600" dirty="0" err="1">
                <a:solidFill>
                  <a:schemeClr val="tx1"/>
                </a:solidFill>
              </a:rPr>
              <a:t>Geovany</a:t>
            </a:r>
            <a:r>
              <a:rPr lang="fr-FR" sz="1600" dirty="0">
                <a:solidFill>
                  <a:schemeClr val="tx1"/>
                </a:solidFill>
              </a:rPr>
              <a:t> LAGUERRE</a:t>
            </a:r>
          </a:p>
          <a:p>
            <a:pPr lvl="8"/>
            <a:r>
              <a:rPr lang="fr-FR" sz="1600" dirty="0">
                <a:solidFill>
                  <a:schemeClr val="tx1"/>
                </a:solidFill>
              </a:rPr>
              <a:t>                                                                   								</a:t>
            </a:r>
          </a:p>
          <a:p>
            <a:pPr lvl="8"/>
            <a:r>
              <a:rPr lang="fr-FR" sz="1600" dirty="0">
                <a:solidFill>
                  <a:schemeClr val="tx1"/>
                </a:solidFill>
              </a:rPr>
              <a:t>							Octobre 2025</a:t>
            </a:r>
          </a:p>
          <a:p>
            <a:endParaRPr lang="fr-FR" sz="16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318" y="634181"/>
            <a:ext cx="4083016" cy="789631"/>
          </a:xfrm>
        </p:spPr>
        <p:txBody>
          <a:bodyPr>
            <a:normAutofit/>
          </a:bodyPr>
          <a:lstStyle/>
          <a:p>
            <a:pPr algn="ctr"/>
            <a:r>
              <a:rPr lang="fr-FR" sz="4000" b="1" dirty="0"/>
              <a:t>Vision du projet</a:t>
            </a:r>
          </a:p>
        </p:txBody>
      </p:sp>
      <p:sp>
        <p:nvSpPr>
          <p:cNvPr id="21" name="Rectangle 20">
            <a:extLst>
              <a:ext uri="{FF2B5EF4-FFF2-40B4-BE49-F238E27FC236}">
                <a16:creationId xmlns:a16="http://schemas.microsoft.com/office/drawing/2014/main" id="{A01CF8E8-3809-4B79-ADEA-57B77FFFE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AC78ED9A-A000-47CC-824F-C8C0CC5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029" y="484632"/>
            <a:ext cx="3847653"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e image contenant Aliments naturels, Nourriture complète, Végétalisme, Nourriture locale&#10;&#10;Le contenu généré par l’IA peut être incorrect.">
            <a:extLst>
              <a:ext uri="{FF2B5EF4-FFF2-40B4-BE49-F238E27FC236}">
                <a16:creationId xmlns:a16="http://schemas.microsoft.com/office/drawing/2014/main" id="{359EB7F3-CD6A-F6E1-48D8-FAABA44C0603}"/>
              </a:ext>
            </a:extLst>
          </p:cNvPr>
          <p:cNvPicPr>
            <a:picLocks noChangeAspect="1"/>
          </p:cNvPicPr>
          <p:nvPr/>
        </p:nvPicPr>
        <p:blipFill>
          <a:blip r:embed="rId3"/>
          <a:srcRect l="21091" r="41827" b="2"/>
          <a:stretch>
            <a:fillRect/>
          </a:stretch>
        </p:blipFill>
        <p:spPr>
          <a:xfrm>
            <a:off x="5177217" y="806365"/>
            <a:ext cx="3359278" cy="5095720"/>
          </a:xfrm>
          <a:prstGeom prst="rect">
            <a:avLst/>
          </a:prstGeom>
          <a:effectLst/>
        </p:spPr>
      </p:pic>
      <p:sp>
        <p:nvSpPr>
          <p:cNvPr id="25" name="Rectangle 24">
            <a:extLst>
              <a:ext uri="{FF2B5EF4-FFF2-40B4-BE49-F238E27FC236}">
                <a16:creationId xmlns:a16="http://schemas.microsoft.com/office/drawing/2014/main" id="{315158EE-2B51-42AF-83FF-5560D5B86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 name="Content Placeholder 2"/>
          <p:cNvSpPr>
            <a:spLocks noGrp="1"/>
          </p:cNvSpPr>
          <p:nvPr>
            <p:ph idx="1"/>
          </p:nvPr>
        </p:nvSpPr>
        <p:spPr>
          <a:xfrm>
            <a:off x="408581" y="2312276"/>
            <a:ext cx="3708113" cy="3785419"/>
          </a:xfrm>
        </p:spPr>
        <p:txBody>
          <a:bodyPr>
            <a:normAutofit/>
          </a:bodyPr>
          <a:lstStyle/>
          <a:p>
            <a:pPr>
              <a:defRPr sz="1800"/>
            </a:pPr>
            <a:r>
              <a:rPr lang="fr-FR" sz="1800" dirty="0"/>
              <a:t>La donnée comme levier de souveraineté alimentaire.</a:t>
            </a:r>
          </a:p>
          <a:p>
            <a:pPr>
              <a:defRPr sz="1800"/>
            </a:pPr>
            <a:r>
              <a:rPr lang="fr-FR" sz="1800" dirty="0"/>
              <a:t>Comprendre les dynamiques de l’insécurité alimentaire, suivre leur évolution et appuyer la prise de décision.</a:t>
            </a:r>
          </a:p>
          <a:p>
            <a:pPr>
              <a:defRPr sz="1800"/>
            </a:pPr>
            <a:r>
              <a:rPr lang="fr-FR" sz="1800" dirty="0"/>
              <a:t>Contribuer ã une politique alimentaire résiliente fondée sur la production locale et la justice économique.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279297"/>
            <a:ext cx="7055380" cy="1400530"/>
          </a:xfrm>
        </p:spPr>
        <p:txBody>
          <a:bodyPr/>
          <a:lstStyle/>
          <a:p>
            <a:pPr algn="ctr"/>
            <a:r>
              <a:rPr sz="4000" b="1" dirty="0" err="1"/>
              <a:t>Acteurs</a:t>
            </a:r>
            <a:r>
              <a:rPr sz="4000" b="1" dirty="0"/>
              <a:t> </a:t>
            </a:r>
            <a:r>
              <a:rPr sz="4000" b="1" dirty="0" err="1"/>
              <a:t>clés</a:t>
            </a:r>
            <a:r>
              <a:rPr sz="4000" b="1" dirty="0"/>
              <a:t> du </a:t>
            </a:r>
            <a:r>
              <a:rPr sz="4000" b="1" dirty="0" err="1"/>
              <a:t>système</a:t>
            </a:r>
            <a:r>
              <a:rPr sz="4000" b="1" dirty="0"/>
              <a:t> </a:t>
            </a:r>
            <a:r>
              <a:rPr sz="4000" b="1" dirty="0" err="1"/>
              <a:t>alimentaire</a:t>
            </a:r>
            <a:r>
              <a:rPr sz="4000" b="1" dirty="0"/>
              <a:t> </a:t>
            </a:r>
            <a:r>
              <a:rPr sz="4000" b="1" dirty="0" err="1"/>
              <a:t>haïtien</a:t>
            </a:r>
            <a:endParaRPr sz="4000" b="1" dirty="0"/>
          </a:p>
        </p:txBody>
      </p:sp>
      <p:graphicFrame>
        <p:nvGraphicFramePr>
          <p:cNvPr id="5" name="Tableau 4">
            <a:extLst>
              <a:ext uri="{FF2B5EF4-FFF2-40B4-BE49-F238E27FC236}">
                <a16:creationId xmlns:a16="http://schemas.microsoft.com/office/drawing/2014/main" id="{427500F8-C682-B194-6BA7-30B7DF5BCB5D}"/>
              </a:ext>
            </a:extLst>
          </p:cNvPr>
          <p:cNvGraphicFramePr>
            <a:graphicFrameLocks noGrp="1"/>
          </p:cNvGraphicFramePr>
          <p:nvPr>
            <p:extLst>
              <p:ext uri="{D42A27DB-BD31-4B8C-83A1-F6EECF244321}">
                <p14:modId xmlns:p14="http://schemas.microsoft.com/office/powerpoint/2010/main" val="3921450664"/>
              </p:ext>
            </p:extLst>
          </p:nvPr>
        </p:nvGraphicFramePr>
        <p:xfrm>
          <a:off x="0" y="1917702"/>
          <a:ext cx="9144000" cy="4940298"/>
        </p:xfrm>
        <a:graphic>
          <a:graphicData uri="http://schemas.openxmlformats.org/drawingml/2006/table">
            <a:tbl>
              <a:tblPr firstRow="1" bandRow="1">
                <a:effectLst>
                  <a:innerShdw blurRad="63500" dist="50800" dir="13500000">
                    <a:prstClr val="black">
                      <a:alpha val="50000"/>
                    </a:prstClr>
                  </a:innerShdw>
                </a:effectLst>
                <a:tableStyleId>{5C22544A-7EE6-4342-B048-85BDC9FD1C3A}</a:tableStyleId>
              </a:tblPr>
              <a:tblGrid>
                <a:gridCol w="3048000">
                  <a:extLst>
                    <a:ext uri="{9D8B030D-6E8A-4147-A177-3AD203B41FA5}">
                      <a16:colId xmlns:a16="http://schemas.microsoft.com/office/drawing/2014/main" val="1725295960"/>
                    </a:ext>
                  </a:extLst>
                </a:gridCol>
                <a:gridCol w="3048000">
                  <a:extLst>
                    <a:ext uri="{9D8B030D-6E8A-4147-A177-3AD203B41FA5}">
                      <a16:colId xmlns:a16="http://schemas.microsoft.com/office/drawing/2014/main" val="1006133385"/>
                    </a:ext>
                  </a:extLst>
                </a:gridCol>
                <a:gridCol w="3048000">
                  <a:extLst>
                    <a:ext uri="{9D8B030D-6E8A-4147-A177-3AD203B41FA5}">
                      <a16:colId xmlns:a16="http://schemas.microsoft.com/office/drawing/2014/main" val="574814202"/>
                    </a:ext>
                  </a:extLst>
                </a:gridCol>
              </a:tblGrid>
              <a:tr h="589602">
                <a:tc>
                  <a:txBody>
                    <a:bodyPr/>
                    <a:lstStyle/>
                    <a:p>
                      <a:pPr algn="ctr"/>
                      <a:r>
                        <a:rPr lang="fr-FR" sz="1600" b="1" i="0" kern="1200" dirty="0">
                          <a:solidFill>
                            <a:schemeClr val="lt1"/>
                          </a:solidFill>
                          <a:effectLst/>
                          <a:latin typeface="+mn-lt"/>
                          <a:ea typeface="+mn-ea"/>
                          <a:cs typeface="+mn-cs"/>
                        </a:rPr>
                        <a:t>Catégorie</a:t>
                      </a:r>
                      <a:endParaRPr lang="fr-FR" sz="1600" dirty="0"/>
                    </a:p>
                  </a:txBody>
                  <a:tcPr/>
                </a:tc>
                <a:tc>
                  <a:txBody>
                    <a:bodyPr/>
                    <a:lstStyle/>
                    <a:p>
                      <a:pPr algn="ctr"/>
                      <a:r>
                        <a:rPr lang="fr-FR" sz="1600" b="1" i="0" kern="1200" dirty="0">
                          <a:solidFill>
                            <a:schemeClr val="lt1"/>
                          </a:solidFill>
                          <a:effectLst/>
                          <a:latin typeface="+mn-lt"/>
                          <a:ea typeface="+mn-ea"/>
                          <a:cs typeface="+mn-cs"/>
                        </a:rPr>
                        <a:t>Acteurs principaux</a:t>
                      </a:r>
                      <a:endParaRPr lang="fr-FR" sz="1600" dirty="0"/>
                    </a:p>
                  </a:txBody>
                  <a:tcPr/>
                </a:tc>
                <a:tc>
                  <a:txBody>
                    <a:bodyPr/>
                    <a:lstStyle/>
                    <a:p>
                      <a:pPr algn="ctr"/>
                      <a:r>
                        <a:rPr lang="fr-FR" sz="1600" b="1" i="0" kern="1200" dirty="0">
                          <a:solidFill>
                            <a:schemeClr val="lt1"/>
                          </a:solidFill>
                          <a:effectLst/>
                          <a:latin typeface="+mn-lt"/>
                          <a:ea typeface="+mn-ea"/>
                          <a:cs typeface="+mn-cs"/>
                        </a:rPr>
                        <a:t>Rôle dans la sécurité alimentaire</a:t>
                      </a:r>
                      <a:endParaRPr lang="fr-FR" sz="1600" dirty="0"/>
                    </a:p>
                  </a:txBody>
                  <a:tcPr/>
                </a:tc>
                <a:extLst>
                  <a:ext uri="{0D108BD9-81ED-4DB2-BD59-A6C34878D82A}">
                    <a16:rowId xmlns:a16="http://schemas.microsoft.com/office/drawing/2014/main" val="306339685"/>
                  </a:ext>
                </a:extLst>
              </a:tr>
              <a:tr h="842289">
                <a:tc>
                  <a:txBody>
                    <a:bodyPr/>
                    <a:lstStyle/>
                    <a:p>
                      <a:r>
                        <a:rPr lang="fr-FR" sz="1600" b="1" i="0" kern="1200" dirty="0">
                          <a:solidFill>
                            <a:schemeClr val="dk1"/>
                          </a:solidFill>
                          <a:effectLst/>
                          <a:latin typeface="+mn-lt"/>
                          <a:ea typeface="+mn-ea"/>
                          <a:cs typeface="+mn-cs"/>
                        </a:rPr>
                        <a:t>Institutions nationales</a:t>
                      </a:r>
                      <a:endParaRPr lang="fr-FR" sz="1600" dirty="0"/>
                    </a:p>
                  </a:txBody>
                  <a:tcPr/>
                </a:tc>
                <a:tc>
                  <a:txBody>
                    <a:bodyPr/>
                    <a:lstStyle/>
                    <a:p>
                      <a:r>
                        <a:rPr lang="fr-FR" sz="1600" b="0" i="0" kern="1200" dirty="0">
                          <a:solidFill>
                            <a:schemeClr val="dk1"/>
                          </a:solidFill>
                          <a:effectLst/>
                          <a:latin typeface="+mn-lt"/>
                          <a:ea typeface="+mn-ea"/>
                          <a:cs typeface="+mn-cs"/>
                        </a:rPr>
                        <a:t>MARNDR, PNCS, CNSA</a:t>
                      </a:r>
                      <a:endParaRPr lang="fr-FR" sz="1600" dirty="0"/>
                    </a:p>
                  </a:txBody>
                  <a:tcPr/>
                </a:tc>
                <a:tc>
                  <a:txBody>
                    <a:bodyPr/>
                    <a:lstStyle/>
                    <a:p>
                      <a:r>
                        <a:rPr lang="fr-FR" sz="1600" b="0" i="0" kern="1200" dirty="0">
                          <a:solidFill>
                            <a:schemeClr val="dk1"/>
                          </a:solidFill>
                          <a:effectLst/>
                          <a:latin typeface="+mn-lt"/>
                          <a:ea typeface="+mn-ea"/>
                          <a:cs typeface="+mn-cs"/>
                        </a:rPr>
                        <a:t>Planification, coordination, achats locaux</a:t>
                      </a:r>
                      <a:endParaRPr lang="fr-FR" sz="1600" dirty="0"/>
                    </a:p>
                  </a:txBody>
                  <a:tcPr/>
                </a:tc>
                <a:extLst>
                  <a:ext uri="{0D108BD9-81ED-4DB2-BD59-A6C34878D82A}">
                    <a16:rowId xmlns:a16="http://schemas.microsoft.com/office/drawing/2014/main" val="1761292729"/>
                  </a:ext>
                </a:extLst>
              </a:tr>
              <a:tr h="728854">
                <a:tc>
                  <a:txBody>
                    <a:bodyPr/>
                    <a:lstStyle/>
                    <a:p>
                      <a:r>
                        <a:rPr lang="fr-FR" sz="1600" b="1" dirty="0"/>
                        <a:t>Organisations internationales</a:t>
                      </a:r>
                    </a:p>
                  </a:txBody>
                  <a:tcPr/>
                </a:tc>
                <a:tc>
                  <a:txBody>
                    <a:bodyPr/>
                    <a:lstStyle/>
                    <a:p>
                      <a:r>
                        <a:rPr lang="fr-FR" sz="1600" dirty="0"/>
                        <a:t>FAO, PAM, CARICOM, WFP</a:t>
                      </a:r>
                    </a:p>
                  </a:txBody>
                  <a:tcPr/>
                </a:tc>
                <a:tc>
                  <a:txBody>
                    <a:bodyPr/>
                    <a:lstStyle/>
                    <a:p>
                      <a:r>
                        <a:rPr lang="fr-FR" sz="1600" b="0" i="0" kern="1200" dirty="0">
                          <a:solidFill>
                            <a:schemeClr val="dk1"/>
                          </a:solidFill>
                          <a:effectLst/>
                          <a:latin typeface="+mn-lt"/>
                          <a:ea typeface="+mn-ea"/>
                          <a:cs typeface="+mn-cs"/>
                        </a:rPr>
                        <a:t>Financement, assistance technique, distribution</a:t>
                      </a:r>
                      <a:endParaRPr lang="fr-FR" sz="1600" dirty="0"/>
                    </a:p>
                  </a:txBody>
                  <a:tcPr/>
                </a:tc>
                <a:extLst>
                  <a:ext uri="{0D108BD9-81ED-4DB2-BD59-A6C34878D82A}">
                    <a16:rowId xmlns:a16="http://schemas.microsoft.com/office/drawing/2014/main" val="1457824698"/>
                  </a:ext>
                </a:extLst>
              </a:tr>
              <a:tr h="842289">
                <a:tc>
                  <a:txBody>
                    <a:bodyPr/>
                    <a:lstStyle/>
                    <a:p>
                      <a:r>
                        <a:rPr lang="fr-FR" sz="1600" b="1" i="0" kern="1200" dirty="0">
                          <a:solidFill>
                            <a:schemeClr val="dk1"/>
                          </a:solidFill>
                          <a:effectLst/>
                          <a:latin typeface="+mn-lt"/>
                          <a:ea typeface="+mn-ea"/>
                          <a:cs typeface="+mn-cs"/>
                        </a:rPr>
                        <a:t>Producteurs ruraux</a:t>
                      </a:r>
                      <a:endParaRPr lang="fr-FR" sz="1600" dirty="0"/>
                    </a:p>
                  </a:txBody>
                  <a:tcPr/>
                </a:tc>
                <a:tc>
                  <a:txBody>
                    <a:bodyPr/>
                    <a:lstStyle/>
                    <a:p>
                      <a:r>
                        <a:rPr lang="fr-FR" sz="1600" b="0" i="0" kern="1200" dirty="0">
                          <a:solidFill>
                            <a:schemeClr val="dk1"/>
                          </a:solidFill>
                          <a:effectLst/>
                          <a:latin typeface="+mn-lt"/>
                          <a:ea typeface="+mn-ea"/>
                          <a:cs typeface="+mn-cs"/>
                        </a:rPr>
                        <a:t>Coopératives agricoles, femmes agricultrices</a:t>
                      </a:r>
                      <a:endParaRPr lang="fr-FR" sz="1600" dirty="0"/>
                    </a:p>
                  </a:txBody>
                  <a:tcPr/>
                </a:tc>
                <a:tc>
                  <a:txBody>
                    <a:bodyPr/>
                    <a:lstStyle/>
                    <a:p>
                      <a:r>
                        <a:rPr lang="fr-FR" sz="1600" b="0" i="0" kern="1200" dirty="0">
                          <a:solidFill>
                            <a:schemeClr val="dk1"/>
                          </a:solidFill>
                          <a:effectLst/>
                          <a:latin typeface="+mn-lt"/>
                          <a:ea typeface="+mn-ea"/>
                          <a:cs typeface="+mn-cs"/>
                        </a:rPr>
                        <a:t>Production, transformation, résilience locale</a:t>
                      </a:r>
                      <a:endParaRPr lang="fr-FR" sz="1600" dirty="0"/>
                    </a:p>
                  </a:txBody>
                  <a:tcPr/>
                </a:tc>
                <a:extLst>
                  <a:ext uri="{0D108BD9-81ED-4DB2-BD59-A6C34878D82A}">
                    <a16:rowId xmlns:a16="http://schemas.microsoft.com/office/drawing/2014/main" val="688785376"/>
                  </a:ext>
                </a:extLst>
              </a:tr>
              <a:tr h="842289">
                <a:tc>
                  <a:txBody>
                    <a:bodyPr/>
                    <a:lstStyle/>
                    <a:p>
                      <a:r>
                        <a:rPr lang="fr-FR" sz="1600" b="1" i="0" kern="1200" dirty="0">
                          <a:solidFill>
                            <a:schemeClr val="dk1"/>
                          </a:solidFill>
                          <a:effectLst/>
                          <a:latin typeface="+mn-lt"/>
                          <a:ea typeface="+mn-ea"/>
                          <a:cs typeface="+mn-cs"/>
                        </a:rPr>
                        <a:t>Collectivités locales</a:t>
                      </a:r>
                    </a:p>
                  </a:txBody>
                  <a:tcPr/>
                </a:tc>
                <a:tc>
                  <a:txBody>
                    <a:bodyPr/>
                    <a:lstStyle/>
                    <a:p>
                      <a:r>
                        <a:rPr lang="fr-FR" sz="1600" b="0" i="0" kern="1200" dirty="0">
                          <a:solidFill>
                            <a:schemeClr val="dk1"/>
                          </a:solidFill>
                          <a:effectLst/>
                          <a:latin typeface="+mn-lt"/>
                          <a:ea typeface="+mn-ea"/>
                          <a:cs typeface="+mn-cs"/>
                        </a:rPr>
                        <a:t>Mairies, CASEC, délégations départementales</a:t>
                      </a:r>
                      <a:endParaRPr lang="fr-FR" sz="1600" dirty="0"/>
                    </a:p>
                  </a:txBody>
                  <a:tcPr/>
                </a:tc>
                <a:tc>
                  <a:txBody>
                    <a:bodyPr/>
                    <a:lstStyle/>
                    <a:p>
                      <a:r>
                        <a:rPr lang="fr-FR" sz="1600" b="0" i="0" kern="1200" dirty="0">
                          <a:solidFill>
                            <a:schemeClr val="dk1"/>
                          </a:solidFill>
                          <a:effectLst/>
                          <a:latin typeface="+mn-lt"/>
                          <a:ea typeface="+mn-ea"/>
                          <a:cs typeface="+mn-cs"/>
                        </a:rPr>
                        <a:t>Gestion territoriale, identification des zones vulnérables</a:t>
                      </a:r>
                      <a:endParaRPr lang="fr-FR" sz="1600" dirty="0"/>
                    </a:p>
                  </a:txBody>
                  <a:tcPr/>
                </a:tc>
                <a:extLst>
                  <a:ext uri="{0D108BD9-81ED-4DB2-BD59-A6C34878D82A}">
                    <a16:rowId xmlns:a16="http://schemas.microsoft.com/office/drawing/2014/main" val="1467154291"/>
                  </a:ext>
                </a:extLst>
              </a:tr>
              <a:tr h="1094975">
                <a:tc>
                  <a:txBody>
                    <a:bodyPr/>
                    <a:lstStyle/>
                    <a:p>
                      <a:r>
                        <a:rPr lang="fr-FR" sz="1600" b="1" i="0" kern="1200" dirty="0">
                          <a:solidFill>
                            <a:schemeClr val="dk1"/>
                          </a:solidFill>
                          <a:effectLst/>
                          <a:latin typeface="+mn-lt"/>
                          <a:ea typeface="+mn-ea"/>
                          <a:cs typeface="+mn-cs"/>
                        </a:rPr>
                        <a:t>Communautés</a:t>
                      </a:r>
                    </a:p>
                  </a:txBody>
                  <a:tcPr/>
                </a:tc>
                <a:tc>
                  <a:txBody>
                    <a:bodyPr/>
                    <a:lstStyle/>
                    <a:p>
                      <a:r>
                        <a:rPr lang="fr-FR" sz="1600" b="0" i="0" kern="1200" dirty="0">
                          <a:solidFill>
                            <a:schemeClr val="dk1"/>
                          </a:solidFill>
                          <a:effectLst/>
                          <a:latin typeface="+mn-lt"/>
                          <a:ea typeface="+mn-ea"/>
                          <a:cs typeface="+mn-cs"/>
                        </a:rPr>
                        <a:t>Écoles, ménages, associations locales</a:t>
                      </a:r>
                      <a:endParaRPr lang="fr-FR" sz="1600" dirty="0"/>
                    </a:p>
                  </a:txBody>
                  <a:tcPr/>
                </a:tc>
                <a:tc>
                  <a:txBody>
                    <a:bodyPr/>
                    <a:lstStyle/>
                    <a:p>
                      <a:pPr algn="l" fontAlgn="ctr">
                        <a:buNone/>
                      </a:pPr>
                      <a:r>
                        <a:rPr lang="fr-FR" sz="1600" dirty="0">
                          <a:effectLst/>
                        </a:rPr>
                        <a:t>Bénéficiaires directs, sensibilisation et participation communautaire</a:t>
                      </a:r>
                    </a:p>
                  </a:txBody>
                  <a:tcPr anchor="ctr"/>
                </a:tc>
                <a:extLst>
                  <a:ext uri="{0D108BD9-81ED-4DB2-BD59-A6C34878D82A}">
                    <a16:rowId xmlns:a16="http://schemas.microsoft.com/office/drawing/2014/main" val="58587498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5" name="Rectangle 24">
            <a:extLst>
              <a:ext uri="{FF2B5EF4-FFF2-40B4-BE49-F238E27FC236}">
                <a16:creationId xmlns:a16="http://schemas.microsoft.com/office/drawing/2014/main" id="{7CE7E771-B2A2-4ECC-A142-9EE91360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C938727-8BCD-26FB-863B-AAE2D72A6896}"/>
              </a:ext>
            </a:extLst>
          </p:cNvPr>
          <p:cNvSpPr>
            <a:spLocks noGrp="1"/>
          </p:cNvSpPr>
          <p:nvPr>
            <p:ph type="title"/>
          </p:nvPr>
        </p:nvSpPr>
        <p:spPr>
          <a:xfrm>
            <a:off x="4630139" y="1325880"/>
            <a:ext cx="4567001" cy="3066507"/>
          </a:xfrm>
        </p:spPr>
        <p:txBody>
          <a:bodyPr vert="horz" lIns="91440" tIns="45720" rIns="91440" bIns="45720" rtlCol="0" anchor="b">
            <a:normAutofit/>
          </a:bodyPr>
          <a:lstStyle/>
          <a:p>
            <a:pPr algn="ctr" defTabSz="457200"/>
            <a:r>
              <a:rPr lang="en-US" sz="4000" b="1" i="0" kern="1200" dirty="0">
                <a:solidFill>
                  <a:srgbClr val="FFFFFF"/>
                </a:solidFill>
                <a:latin typeface="+mj-lt"/>
                <a:ea typeface="+mj-ea"/>
                <a:cs typeface="+mj-cs"/>
              </a:rPr>
              <a:t>2. DATA UNDERSTANDING</a:t>
            </a:r>
            <a:br>
              <a:rPr lang="en-US" sz="4000" b="1" i="0" kern="1200" dirty="0">
                <a:solidFill>
                  <a:srgbClr val="FFFFFF"/>
                </a:solidFill>
                <a:latin typeface="+mj-lt"/>
                <a:ea typeface="+mj-ea"/>
                <a:cs typeface="+mj-cs"/>
              </a:rPr>
            </a:br>
            <a:endParaRPr lang="en-US" sz="4000" b="1" i="0" kern="1200" dirty="0">
              <a:solidFill>
                <a:srgbClr val="FFFFFF"/>
              </a:solidFill>
              <a:latin typeface="+mj-lt"/>
              <a:ea typeface="+mj-ea"/>
              <a:cs typeface="+mj-cs"/>
            </a:endParaRPr>
          </a:p>
        </p:txBody>
      </p:sp>
      <p:sp>
        <p:nvSpPr>
          <p:cNvPr id="27" name="Rectangle 26">
            <a:extLst>
              <a:ext uri="{FF2B5EF4-FFF2-40B4-BE49-F238E27FC236}">
                <a16:creationId xmlns:a16="http://schemas.microsoft.com/office/drawing/2014/main" id="{A7BBD3EC-0A47-4EC5-AD8A-5D1EA575B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4">
            <a:extLst>
              <a:ext uri="{FF2B5EF4-FFF2-40B4-BE49-F238E27FC236}">
                <a16:creationId xmlns:a16="http://schemas.microsoft.com/office/drawing/2014/main" id="{371FE0AF-1F85-4630-8329-7533D7317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591673"/>
            <a:ext cx="3606882" cy="5626247"/>
          </a:xfrm>
          <a:prstGeom prst="roundRect">
            <a:avLst>
              <a:gd name="adj" fmla="val 0"/>
            </a:avLst>
          </a:prstGeom>
          <a:solidFill>
            <a:schemeClr val="bg1"/>
          </a:solidFill>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E7796F96-2F7E-B2AC-3570-D1F2FA9C4D91}"/>
              </a:ext>
            </a:extLst>
          </p:cNvPr>
          <p:cNvPicPr>
            <a:picLocks noChangeAspect="1"/>
          </p:cNvPicPr>
          <p:nvPr/>
        </p:nvPicPr>
        <p:blipFill>
          <a:blip r:embed="rId6"/>
          <a:stretch>
            <a:fillRect/>
          </a:stretch>
        </p:blipFill>
        <p:spPr>
          <a:xfrm>
            <a:off x="628592" y="2092084"/>
            <a:ext cx="3340371" cy="2916621"/>
          </a:xfrm>
          <a:prstGeom prst="rect">
            <a:avLst/>
          </a:prstGeom>
          <a:effectLst/>
        </p:spPr>
      </p:pic>
      <p:sp>
        <p:nvSpPr>
          <p:cNvPr id="31" name="Rectangle 30">
            <a:extLst>
              <a:ext uri="{FF2B5EF4-FFF2-40B4-BE49-F238E27FC236}">
                <a16:creationId xmlns:a16="http://schemas.microsoft.com/office/drawing/2014/main" id="{95493447-585E-44AB-89AE-0ED8EF6EC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375558566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1102441" y="629267"/>
            <a:ext cx="6939116" cy="1016654"/>
          </a:xfrm>
        </p:spPr>
        <p:txBody>
          <a:bodyPr>
            <a:normAutofit/>
          </a:bodyPr>
          <a:lstStyle/>
          <a:p>
            <a:r>
              <a:rPr lang="fr-FR" sz="4000" b="1" dirty="0">
                <a:solidFill>
                  <a:srgbClr val="EBEBEB"/>
                </a:solidFill>
              </a:rPr>
              <a:t>ANALYSE DE COHÉRENCE</a:t>
            </a:r>
          </a:p>
        </p:txBody>
      </p:sp>
      <p:sp>
        <p:nvSpPr>
          <p:cNvPr id="24" name="Rectangle 23">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6" name="Freeform: Shape 25">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fr-FR"/>
          </a:p>
        </p:txBody>
      </p:sp>
      <p:graphicFrame>
        <p:nvGraphicFramePr>
          <p:cNvPr id="5" name="Content Placeholder 2">
            <a:extLst>
              <a:ext uri="{FF2B5EF4-FFF2-40B4-BE49-F238E27FC236}">
                <a16:creationId xmlns:a16="http://schemas.microsoft.com/office/drawing/2014/main" id="{EB5427DC-845B-2911-F3A1-702DB2316BD0}"/>
              </a:ext>
            </a:extLst>
          </p:cNvPr>
          <p:cNvGraphicFramePr>
            <a:graphicFrameLocks noGrp="1"/>
          </p:cNvGraphicFramePr>
          <p:nvPr>
            <p:ph idx="1"/>
            <p:extLst>
              <p:ext uri="{D42A27DB-BD31-4B8C-83A1-F6EECF244321}">
                <p14:modId xmlns:p14="http://schemas.microsoft.com/office/powerpoint/2010/main" val="3496226699"/>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fr-FR"/>
          </a:p>
        </p:txBody>
      </p:sp>
      <p:graphicFrame>
        <p:nvGraphicFramePr>
          <p:cNvPr id="5" name="Espace réservé du contenu 4">
            <a:extLst>
              <a:ext uri="{FF2B5EF4-FFF2-40B4-BE49-F238E27FC236}">
                <a16:creationId xmlns:a16="http://schemas.microsoft.com/office/drawing/2014/main" id="{061C18AD-000D-4EFC-B0CB-359BF95FF0EE}"/>
              </a:ext>
            </a:extLst>
          </p:cNvPr>
          <p:cNvGraphicFramePr>
            <a:graphicFrameLocks noGrp="1"/>
          </p:cNvGraphicFramePr>
          <p:nvPr>
            <p:ph idx="1"/>
            <p:extLst>
              <p:ext uri="{D42A27DB-BD31-4B8C-83A1-F6EECF244321}">
                <p14:modId xmlns:p14="http://schemas.microsoft.com/office/powerpoint/2010/main" val="501486744"/>
              </p:ext>
            </p:extLst>
          </p:nvPr>
        </p:nvGraphicFramePr>
        <p:xfrm>
          <a:off x="517736" y="3151578"/>
          <a:ext cx="8108526" cy="3404280"/>
        </p:xfrm>
        <a:graphic>
          <a:graphicData uri="http://schemas.openxmlformats.org/drawingml/2006/table">
            <a:tbl>
              <a:tblPr firstRow="1" bandRow="1">
                <a:tableStyleId>{5C22544A-7EE6-4342-B048-85BDC9FD1C3A}</a:tableStyleId>
              </a:tblPr>
              <a:tblGrid>
                <a:gridCol w="1808006">
                  <a:extLst>
                    <a:ext uri="{9D8B030D-6E8A-4147-A177-3AD203B41FA5}">
                      <a16:colId xmlns:a16="http://schemas.microsoft.com/office/drawing/2014/main" val="3285872273"/>
                    </a:ext>
                  </a:extLst>
                </a:gridCol>
                <a:gridCol w="6300520">
                  <a:extLst>
                    <a:ext uri="{9D8B030D-6E8A-4147-A177-3AD203B41FA5}">
                      <a16:colId xmlns:a16="http://schemas.microsoft.com/office/drawing/2014/main" val="1275226249"/>
                    </a:ext>
                  </a:extLst>
                </a:gridCol>
              </a:tblGrid>
              <a:tr h="567380">
                <a:tc>
                  <a:txBody>
                    <a:bodyPr/>
                    <a:lstStyle/>
                    <a:p>
                      <a:pPr algn="ctr"/>
                      <a:r>
                        <a:rPr lang="fr-FR" sz="2500" b="1"/>
                        <a:t>PHASE</a:t>
                      </a:r>
                      <a:endParaRPr lang="fr-FR" sz="2500"/>
                    </a:p>
                  </a:txBody>
                  <a:tcPr marL="128950" marR="128950" marT="64475" marB="64475"/>
                </a:tc>
                <a:tc>
                  <a:txBody>
                    <a:bodyPr/>
                    <a:lstStyle/>
                    <a:p>
                      <a:pPr algn="ctr"/>
                      <a:r>
                        <a:rPr lang="fr-FR" sz="2500" b="1" i="0" kern="1200">
                          <a:solidFill>
                            <a:schemeClr val="lt1"/>
                          </a:solidFill>
                          <a:effectLst/>
                          <a:latin typeface="+mn-lt"/>
                          <a:ea typeface="+mn-ea"/>
                          <a:cs typeface="+mn-cs"/>
                        </a:rPr>
                        <a:t>Interprétation IPC</a:t>
                      </a:r>
                      <a:endParaRPr lang="fr-FR" sz="2500"/>
                    </a:p>
                  </a:txBody>
                  <a:tcPr marL="128950" marR="128950" marT="64475" marB="64475"/>
                </a:tc>
                <a:extLst>
                  <a:ext uri="{0D108BD9-81ED-4DB2-BD59-A6C34878D82A}">
                    <a16:rowId xmlns:a16="http://schemas.microsoft.com/office/drawing/2014/main" val="2461854190"/>
                  </a:ext>
                </a:extLst>
              </a:tr>
              <a:tr h="567380">
                <a:tc>
                  <a:txBody>
                    <a:bodyPr/>
                    <a:lstStyle/>
                    <a:p>
                      <a:pPr algn="ctr"/>
                      <a:r>
                        <a:rPr lang="fr-FR" sz="2500"/>
                        <a:t>1</a:t>
                      </a:r>
                    </a:p>
                  </a:txBody>
                  <a:tcPr marL="128950" marR="128950" marT="64475" marB="64475"/>
                </a:tc>
                <a:tc>
                  <a:txBody>
                    <a:bodyPr/>
                    <a:lstStyle/>
                    <a:p>
                      <a:pPr algn="ctr"/>
                      <a:r>
                        <a:rPr lang="fr-FR" sz="2500" b="0" i="0" kern="1200">
                          <a:solidFill>
                            <a:schemeClr val="dk1"/>
                          </a:solidFill>
                          <a:effectLst/>
                          <a:latin typeface="+mn-lt"/>
                          <a:ea typeface="+mn-ea"/>
                          <a:cs typeface="+mn-cs"/>
                        </a:rPr>
                        <a:t>Minimale / Sécurisée</a:t>
                      </a:r>
                      <a:endParaRPr lang="fr-FR" sz="2500"/>
                    </a:p>
                  </a:txBody>
                  <a:tcPr marL="128950" marR="128950" marT="64475" marB="64475"/>
                </a:tc>
                <a:extLst>
                  <a:ext uri="{0D108BD9-81ED-4DB2-BD59-A6C34878D82A}">
                    <a16:rowId xmlns:a16="http://schemas.microsoft.com/office/drawing/2014/main" val="2118837172"/>
                  </a:ext>
                </a:extLst>
              </a:tr>
              <a:tr h="567380">
                <a:tc>
                  <a:txBody>
                    <a:bodyPr/>
                    <a:lstStyle/>
                    <a:p>
                      <a:pPr algn="ctr"/>
                      <a:r>
                        <a:rPr lang="fr-FR" sz="2500"/>
                        <a:t>2</a:t>
                      </a:r>
                    </a:p>
                  </a:txBody>
                  <a:tcPr marL="128950" marR="128950" marT="64475" marB="64475"/>
                </a:tc>
                <a:tc>
                  <a:txBody>
                    <a:bodyPr/>
                    <a:lstStyle/>
                    <a:p>
                      <a:pPr algn="ctr"/>
                      <a:r>
                        <a:rPr lang="fr-FR" sz="2500" b="0" i="0" kern="1200">
                          <a:solidFill>
                            <a:schemeClr val="dk1"/>
                          </a:solidFill>
                          <a:effectLst/>
                          <a:latin typeface="+mn-lt"/>
                          <a:ea typeface="+mn-ea"/>
                          <a:cs typeface="+mn-cs"/>
                        </a:rPr>
                        <a:t>Sous pression</a:t>
                      </a:r>
                      <a:endParaRPr lang="fr-FR" sz="2500"/>
                    </a:p>
                  </a:txBody>
                  <a:tcPr marL="128950" marR="128950" marT="64475" marB="64475"/>
                </a:tc>
                <a:extLst>
                  <a:ext uri="{0D108BD9-81ED-4DB2-BD59-A6C34878D82A}">
                    <a16:rowId xmlns:a16="http://schemas.microsoft.com/office/drawing/2014/main" val="1485751060"/>
                  </a:ext>
                </a:extLst>
              </a:tr>
              <a:tr h="567380">
                <a:tc>
                  <a:txBody>
                    <a:bodyPr/>
                    <a:lstStyle/>
                    <a:p>
                      <a:pPr algn="ctr"/>
                      <a:r>
                        <a:rPr lang="fr-FR" sz="2500"/>
                        <a:t>3</a:t>
                      </a:r>
                    </a:p>
                  </a:txBody>
                  <a:tcPr marL="128950" marR="128950" marT="64475" marB="64475"/>
                </a:tc>
                <a:tc>
                  <a:txBody>
                    <a:bodyPr/>
                    <a:lstStyle/>
                    <a:p>
                      <a:pPr algn="ctr"/>
                      <a:r>
                        <a:rPr lang="fr-FR" sz="2500" b="0" i="0" kern="1200">
                          <a:solidFill>
                            <a:schemeClr val="dk1"/>
                          </a:solidFill>
                          <a:effectLst/>
                          <a:latin typeface="+mn-lt"/>
                          <a:ea typeface="+mn-ea"/>
                          <a:cs typeface="+mn-cs"/>
                        </a:rPr>
                        <a:t>Crise</a:t>
                      </a:r>
                      <a:endParaRPr lang="fr-FR" sz="2500"/>
                    </a:p>
                  </a:txBody>
                  <a:tcPr marL="128950" marR="128950" marT="64475" marB="64475"/>
                </a:tc>
                <a:extLst>
                  <a:ext uri="{0D108BD9-81ED-4DB2-BD59-A6C34878D82A}">
                    <a16:rowId xmlns:a16="http://schemas.microsoft.com/office/drawing/2014/main" val="2387794509"/>
                  </a:ext>
                </a:extLst>
              </a:tr>
              <a:tr h="567380">
                <a:tc>
                  <a:txBody>
                    <a:bodyPr/>
                    <a:lstStyle/>
                    <a:p>
                      <a:pPr algn="ctr"/>
                      <a:r>
                        <a:rPr lang="fr-FR" sz="2500"/>
                        <a:t>4</a:t>
                      </a:r>
                    </a:p>
                  </a:txBody>
                  <a:tcPr marL="128950" marR="128950" marT="64475" marB="64475"/>
                </a:tc>
                <a:tc>
                  <a:txBody>
                    <a:bodyPr/>
                    <a:lstStyle/>
                    <a:p>
                      <a:pPr algn="ctr"/>
                      <a:r>
                        <a:rPr lang="fr-FR" sz="2500" b="0" i="0" kern="1200">
                          <a:solidFill>
                            <a:schemeClr val="dk1"/>
                          </a:solidFill>
                          <a:effectLst/>
                          <a:latin typeface="+mn-lt"/>
                          <a:ea typeface="+mn-ea"/>
                          <a:cs typeface="+mn-cs"/>
                        </a:rPr>
                        <a:t>Urgence</a:t>
                      </a:r>
                      <a:endParaRPr lang="fr-FR" sz="2500"/>
                    </a:p>
                  </a:txBody>
                  <a:tcPr marL="128950" marR="128950" marT="64475" marB="64475"/>
                </a:tc>
                <a:extLst>
                  <a:ext uri="{0D108BD9-81ED-4DB2-BD59-A6C34878D82A}">
                    <a16:rowId xmlns:a16="http://schemas.microsoft.com/office/drawing/2014/main" val="4241125848"/>
                  </a:ext>
                </a:extLst>
              </a:tr>
              <a:tr h="567380">
                <a:tc>
                  <a:txBody>
                    <a:bodyPr/>
                    <a:lstStyle/>
                    <a:p>
                      <a:pPr algn="ctr"/>
                      <a:r>
                        <a:rPr lang="fr-FR" sz="2500"/>
                        <a:t>5</a:t>
                      </a:r>
                    </a:p>
                  </a:txBody>
                  <a:tcPr marL="128950" marR="128950" marT="64475" marB="64475"/>
                </a:tc>
                <a:tc>
                  <a:txBody>
                    <a:bodyPr/>
                    <a:lstStyle/>
                    <a:p>
                      <a:pPr algn="ctr"/>
                      <a:r>
                        <a:rPr lang="fr-FR" sz="2500" b="0" i="0" kern="1200" dirty="0">
                          <a:solidFill>
                            <a:schemeClr val="dk1"/>
                          </a:solidFill>
                          <a:effectLst/>
                          <a:latin typeface="+mn-lt"/>
                          <a:ea typeface="+mn-ea"/>
                          <a:cs typeface="+mn-cs"/>
                        </a:rPr>
                        <a:t>Catastrophe / Famine</a:t>
                      </a:r>
                      <a:endParaRPr lang="fr-FR" sz="2500" dirty="0"/>
                    </a:p>
                  </a:txBody>
                  <a:tcPr marL="128950" marR="128950" marT="64475" marB="64475"/>
                </a:tc>
                <a:extLst>
                  <a:ext uri="{0D108BD9-81ED-4DB2-BD59-A6C34878D82A}">
                    <a16:rowId xmlns:a16="http://schemas.microsoft.com/office/drawing/2014/main" val="4042981627"/>
                  </a:ext>
                </a:extLst>
              </a:tr>
            </a:tbl>
          </a:graphicData>
        </a:graphic>
      </p:graphicFrame>
      <p:sp>
        <p:nvSpPr>
          <p:cNvPr id="6" name="Titre 1">
            <a:extLst>
              <a:ext uri="{FF2B5EF4-FFF2-40B4-BE49-F238E27FC236}">
                <a16:creationId xmlns:a16="http://schemas.microsoft.com/office/drawing/2014/main" id="{59BA046F-E443-0402-0F0C-144972065A80}"/>
              </a:ext>
            </a:extLst>
          </p:cNvPr>
          <p:cNvSpPr txBox="1">
            <a:spLocks/>
          </p:cNvSpPr>
          <p:nvPr/>
        </p:nvSpPr>
        <p:spPr>
          <a:xfrm>
            <a:off x="517736" y="551487"/>
            <a:ext cx="8299951" cy="1817486"/>
          </a:xfrm>
          <a:prstGeom prst="rect">
            <a:avLst/>
          </a:prstGeom>
        </p:spPr>
        <p:txBody>
          <a:bodyPr vert="horz" lIns="91440" tIns="45720" rIns="91440" bIns="45720" rtlCol="0" anchor="t">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fr-FR" sz="4000" b="1" dirty="0">
                <a:solidFill>
                  <a:srgbClr val="EBEBEB"/>
                </a:solidFill>
              </a:rPr>
              <a:t>LES PHASES DE L’IPC</a:t>
            </a:r>
          </a:p>
          <a:p>
            <a:pPr algn="ctr">
              <a:lnSpc>
                <a:spcPct val="90000"/>
              </a:lnSpc>
            </a:pPr>
            <a:r>
              <a:rPr lang="fr-FR" sz="4000" b="1" dirty="0">
                <a:solidFill>
                  <a:srgbClr val="EBEBEB"/>
                </a:solidFill>
              </a:rPr>
              <a:t> (TARGET)</a:t>
            </a:r>
            <a:br>
              <a:rPr lang="fr-FR" sz="4000" b="1" dirty="0">
                <a:solidFill>
                  <a:srgbClr val="EBEBEB"/>
                </a:solidFill>
              </a:rPr>
            </a:br>
            <a:endParaRPr lang="fr-FR" sz="4000" b="1" dirty="0">
              <a:solidFill>
                <a:srgbClr val="EBEBEB"/>
              </a:solidFill>
            </a:endParaRPr>
          </a:p>
        </p:txBody>
      </p:sp>
    </p:spTree>
    <p:extLst>
      <p:ext uri="{BB962C8B-B14F-4D97-AF65-F5344CB8AC3E}">
        <p14:creationId xmlns:p14="http://schemas.microsoft.com/office/powerpoint/2010/main" val="10309706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73713C-982E-122A-63A9-EFD78940AC50}"/>
              </a:ext>
            </a:extLst>
          </p:cNvPr>
          <p:cNvSpPr>
            <a:spLocks noGrp="1"/>
          </p:cNvSpPr>
          <p:nvPr>
            <p:ph type="title"/>
          </p:nvPr>
        </p:nvSpPr>
        <p:spPr>
          <a:xfrm>
            <a:off x="1" y="342359"/>
            <a:ext cx="9144000" cy="2227420"/>
          </a:xfrm>
        </p:spPr>
        <p:txBody>
          <a:bodyPr/>
          <a:lstStyle/>
          <a:p>
            <a:pPr algn="ctr"/>
            <a:r>
              <a:rPr lang="fr-FR" sz="4000" b="1" dirty="0"/>
              <a:t>REPARTITION DES PHASES </a:t>
            </a:r>
            <a:br>
              <a:rPr lang="fr-FR" sz="4000" b="1" dirty="0"/>
            </a:br>
            <a:r>
              <a:rPr lang="fr-FR" sz="4000" b="1" dirty="0"/>
              <a:t>SELON LE NOMBRE DES ENREGISTREMENTS</a:t>
            </a:r>
            <a:endParaRPr lang="fr-FR" sz="4000" dirty="0"/>
          </a:p>
        </p:txBody>
      </p:sp>
      <p:pic>
        <p:nvPicPr>
          <p:cNvPr id="5" name="Image 4">
            <a:extLst>
              <a:ext uri="{FF2B5EF4-FFF2-40B4-BE49-F238E27FC236}">
                <a16:creationId xmlns:a16="http://schemas.microsoft.com/office/drawing/2014/main" id="{D1580599-31F1-8BA8-F964-4D88307AB46A}"/>
              </a:ext>
            </a:extLst>
          </p:cNvPr>
          <p:cNvPicPr>
            <a:picLocks noChangeAspect="1"/>
          </p:cNvPicPr>
          <p:nvPr/>
        </p:nvPicPr>
        <p:blipFill>
          <a:blip r:embed="rId2"/>
          <a:stretch>
            <a:fillRect/>
          </a:stretch>
        </p:blipFill>
        <p:spPr>
          <a:xfrm>
            <a:off x="1" y="3066775"/>
            <a:ext cx="9144000" cy="3791225"/>
          </a:xfrm>
          <a:prstGeom prst="rect">
            <a:avLst/>
          </a:prstGeom>
        </p:spPr>
      </p:pic>
    </p:spTree>
    <p:extLst>
      <p:ext uri="{BB962C8B-B14F-4D97-AF65-F5344CB8AC3E}">
        <p14:creationId xmlns:p14="http://schemas.microsoft.com/office/powerpoint/2010/main" val="112328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81" name="Picture 80">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83" name="Oval 82">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85" name="Picture 84">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87" name="Picture 86">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89" name="Rectangle 88">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91" name="Rectangle 9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3"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extBox 1"/>
          <p:cNvSpPr txBox="1"/>
          <p:nvPr/>
        </p:nvSpPr>
        <p:spPr>
          <a:xfrm>
            <a:off x="-898947" y="535107"/>
            <a:ext cx="9901058" cy="1226959"/>
          </a:xfrm>
          <a:prstGeom prst="rect">
            <a:avLst/>
          </a:prstGeom>
        </p:spPr>
        <p:txBody>
          <a:bodyPr vert="horz" lIns="91440" tIns="45720" rIns="91440" bIns="45720" rtlCol="0" anchor="t">
            <a:normAutofit/>
          </a:bodyPr>
          <a:lstStyle/>
          <a:p>
            <a:pPr algn="ctr">
              <a:lnSpc>
                <a:spcPct val="90000"/>
              </a:lnSpc>
              <a:spcBef>
                <a:spcPct val="0"/>
              </a:spcBef>
              <a:spcAft>
                <a:spcPts val="600"/>
              </a:spcAft>
              <a:defRPr sz="3200" b="1"/>
            </a:pPr>
            <a:r>
              <a:rPr lang="en-US" sz="4000" dirty="0">
                <a:solidFill>
                  <a:srgbClr val="EBEBEB"/>
                </a:solidFill>
                <a:latin typeface="+mj-lt"/>
                <a:ea typeface="+mj-ea"/>
                <a:cs typeface="+mj-cs"/>
              </a:rPr>
              <a:t>Les six </a:t>
            </a:r>
            <a:r>
              <a:rPr lang="en-US" sz="4000" dirty="0" err="1">
                <a:solidFill>
                  <a:srgbClr val="EBEBEB"/>
                </a:solidFill>
                <a:latin typeface="+mj-lt"/>
                <a:ea typeface="+mj-ea"/>
                <a:cs typeface="+mj-cs"/>
              </a:rPr>
              <a:t>indicateurs</a:t>
            </a:r>
            <a:r>
              <a:rPr lang="en-US" sz="4000" dirty="0">
                <a:solidFill>
                  <a:srgbClr val="EBEBEB"/>
                </a:solidFill>
                <a:latin typeface="+mj-lt"/>
                <a:ea typeface="+mj-ea"/>
                <a:cs typeface="+mj-cs"/>
              </a:rPr>
              <a:t> de </a:t>
            </a:r>
            <a:r>
              <a:rPr lang="en-US" sz="4000" dirty="0" err="1">
                <a:solidFill>
                  <a:srgbClr val="EBEBEB"/>
                </a:solidFill>
                <a:latin typeface="+mj-lt"/>
                <a:ea typeface="+mj-ea"/>
                <a:cs typeface="+mj-cs"/>
              </a:rPr>
              <a:t>sécurité</a:t>
            </a:r>
            <a:r>
              <a:rPr lang="en-US" sz="4000" dirty="0">
                <a:solidFill>
                  <a:srgbClr val="EBEBEB"/>
                </a:solidFill>
                <a:latin typeface="+mj-lt"/>
                <a:ea typeface="+mj-ea"/>
                <a:cs typeface="+mj-cs"/>
              </a:rPr>
              <a:t> </a:t>
            </a:r>
            <a:r>
              <a:rPr lang="en-US" sz="4000" dirty="0" err="1">
                <a:solidFill>
                  <a:srgbClr val="EBEBEB"/>
                </a:solidFill>
                <a:latin typeface="+mj-lt"/>
                <a:ea typeface="+mj-ea"/>
                <a:cs typeface="+mj-cs"/>
              </a:rPr>
              <a:t>alimentaire</a:t>
            </a:r>
            <a:endParaRPr lang="en-US" sz="4000" dirty="0">
              <a:solidFill>
                <a:srgbClr val="EBEBEB"/>
              </a:solidFill>
              <a:latin typeface="+mj-lt"/>
              <a:ea typeface="+mj-ea"/>
              <a:cs typeface="+mj-cs"/>
            </a:endParaRPr>
          </a:p>
        </p:txBody>
      </p:sp>
      <p:sp>
        <p:nvSpPr>
          <p:cNvPr id="95" name="Rectangle 9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97" name="Freeform: Shape 9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fr-FR"/>
          </a:p>
        </p:txBody>
      </p:sp>
      <p:graphicFrame>
        <p:nvGraphicFramePr>
          <p:cNvPr id="6" name="TextBox 3">
            <a:extLst>
              <a:ext uri="{FF2B5EF4-FFF2-40B4-BE49-F238E27FC236}">
                <a16:creationId xmlns:a16="http://schemas.microsoft.com/office/drawing/2014/main" id="{5627C8B6-4AA4-8AC3-D9E9-8B322EEFFF96}"/>
              </a:ext>
            </a:extLst>
          </p:cNvPr>
          <p:cNvGraphicFramePr/>
          <p:nvPr>
            <p:extLst>
              <p:ext uri="{D42A27DB-BD31-4B8C-83A1-F6EECF244321}">
                <p14:modId xmlns:p14="http://schemas.microsoft.com/office/powerpoint/2010/main" val="1655257025"/>
              </p:ext>
            </p:extLst>
          </p:nvPr>
        </p:nvGraphicFramePr>
        <p:xfrm>
          <a:off x="0" y="2476885"/>
          <a:ext cx="9143999" cy="43811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FFB8E-0450-58B2-73AF-B46135F8CD37}"/>
              </a:ext>
            </a:extLst>
          </p:cNvPr>
          <p:cNvSpPr>
            <a:spLocks noGrp="1"/>
          </p:cNvSpPr>
          <p:nvPr>
            <p:ph type="title"/>
          </p:nvPr>
        </p:nvSpPr>
        <p:spPr>
          <a:xfrm>
            <a:off x="0" y="398771"/>
            <a:ext cx="7977352" cy="1400530"/>
          </a:xfrm>
        </p:spPr>
        <p:txBody>
          <a:bodyPr/>
          <a:lstStyle/>
          <a:p>
            <a:pPr algn="ctr"/>
            <a:r>
              <a:rPr lang="fr-FR" sz="4000" b="1" dirty="0"/>
              <a:t>REPARTITION DES INDICATEURS</a:t>
            </a:r>
            <a:br>
              <a:rPr lang="fr-FR" sz="4000" b="1" dirty="0"/>
            </a:br>
            <a:r>
              <a:rPr lang="fr-FR" sz="4000" b="1" dirty="0"/>
              <a:t>(FEATURES)</a:t>
            </a:r>
            <a:endParaRPr lang="fr-FR" sz="4000" dirty="0"/>
          </a:p>
        </p:txBody>
      </p:sp>
      <p:pic>
        <p:nvPicPr>
          <p:cNvPr id="7" name="Image 6">
            <a:extLst>
              <a:ext uri="{FF2B5EF4-FFF2-40B4-BE49-F238E27FC236}">
                <a16:creationId xmlns:a16="http://schemas.microsoft.com/office/drawing/2014/main" id="{18694BAB-0684-F463-FB77-DC3F9ED6BB09}"/>
              </a:ext>
            </a:extLst>
          </p:cNvPr>
          <p:cNvPicPr>
            <a:picLocks noChangeAspect="1"/>
          </p:cNvPicPr>
          <p:nvPr/>
        </p:nvPicPr>
        <p:blipFill>
          <a:blip r:embed="rId2"/>
          <a:stretch>
            <a:fillRect/>
          </a:stretch>
        </p:blipFill>
        <p:spPr>
          <a:xfrm>
            <a:off x="1" y="2547085"/>
            <a:ext cx="9144000" cy="4310916"/>
          </a:xfrm>
          <a:prstGeom prst="rect">
            <a:avLst/>
          </a:prstGeom>
        </p:spPr>
      </p:pic>
    </p:spTree>
    <p:extLst>
      <p:ext uri="{BB962C8B-B14F-4D97-AF65-F5344CB8AC3E}">
        <p14:creationId xmlns:p14="http://schemas.microsoft.com/office/powerpoint/2010/main" val="228946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3C59C261-E035-9F73-6C28-CEF6CA43DCB3}"/>
              </a:ext>
            </a:extLst>
          </p:cNvPr>
          <p:cNvSpPr>
            <a:spLocks noGrp="1"/>
          </p:cNvSpPr>
          <p:nvPr>
            <p:ph type="title"/>
          </p:nvPr>
        </p:nvSpPr>
        <p:spPr>
          <a:xfrm>
            <a:off x="5062057" y="2741607"/>
            <a:ext cx="3596167" cy="1650780"/>
          </a:xfrm>
        </p:spPr>
        <p:txBody>
          <a:bodyPr vert="horz" lIns="91440" tIns="45720" rIns="91440" bIns="45720" rtlCol="0" anchor="b">
            <a:normAutofit/>
          </a:bodyPr>
          <a:lstStyle/>
          <a:p>
            <a:pPr algn="ctr" defTabSz="457200"/>
            <a:r>
              <a:rPr lang="en-US" sz="4000" b="1" dirty="0"/>
              <a:t>3. DATA PREPARATION</a:t>
            </a:r>
          </a:p>
        </p:txBody>
      </p:sp>
      <p:sp>
        <p:nvSpPr>
          <p:cNvPr id="22" name="Rectangle 21">
            <a:extLst>
              <a:ext uri="{FF2B5EF4-FFF2-40B4-BE49-F238E27FC236}">
                <a16:creationId xmlns:a16="http://schemas.microsoft.com/office/drawing/2014/main" id="{942D4FBD-6EAB-4C78-89E6-80970486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4">
            <a:extLst>
              <a:ext uri="{FF2B5EF4-FFF2-40B4-BE49-F238E27FC236}">
                <a16:creationId xmlns:a16="http://schemas.microsoft.com/office/drawing/2014/main" id="{2F7B9BCD-27E6-45A4-AA8F-E0014A755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591673"/>
            <a:ext cx="3606882"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90745C30-C4A1-650B-1F9C-CEFD37D7FA22}"/>
              </a:ext>
            </a:extLst>
          </p:cNvPr>
          <p:cNvPicPr>
            <a:picLocks noChangeAspect="1"/>
          </p:cNvPicPr>
          <p:nvPr/>
        </p:nvPicPr>
        <p:blipFill>
          <a:blip r:embed="rId7"/>
          <a:srcRect l="33397" r="24746" b="-1"/>
          <a:stretch>
            <a:fillRect/>
          </a:stretch>
        </p:blipFill>
        <p:spPr>
          <a:xfrm>
            <a:off x="845439" y="1078987"/>
            <a:ext cx="2888025" cy="4651619"/>
          </a:xfrm>
          <a:prstGeom prst="rect">
            <a:avLst/>
          </a:prstGeom>
          <a:effectLst/>
        </p:spPr>
      </p:pic>
    </p:spTree>
    <p:extLst>
      <p:ext uri="{BB962C8B-B14F-4D97-AF65-F5344CB8AC3E}">
        <p14:creationId xmlns:p14="http://schemas.microsoft.com/office/powerpoint/2010/main" val="29543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803" y="445635"/>
            <a:ext cx="7461238" cy="1400530"/>
          </a:xfrm>
        </p:spPr>
        <p:txBody>
          <a:bodyPr>
            <a:normAutofit/>
          </a:bodyPr>
          <a:lstStyle/>
          <a:p>
            <a:r>
              <a:rPr lang="fr-FR" sz="4000" b="1" dirty="0"/>
              <a:t>ÉTAPES CLÉS DE PRÉPARATION</a:t>
            </a:r>
          </a:p>
        </p:txBody>
      </p:sp>
      <p:graphicFrame>
        <p:nvGraphicFramePr>
          <p:cNvPr id="5" name="Content Placeholder 2">
            <a:extLst>
              <a:ext uri="{FF2B5EF4-FFF2-40B4-BE49-F238E27FC236}">
                <a16:creationId xmlns:a16="http://schemas.microsoft.com/office/drawing/2014/main" id="{1BA09BF1-7D9F-6DFF-BA1F-09B70A4F2064}"/>
              </a:ext>
            </a:extLst>
          </p:cNvPr>
          <p:cNvGraphicFramePr>
            <a:graphicFrameLocks noGrp="1"/>
          </p:cNvGraphicFramePr>
          <p:nvPr>
            <p:ph idx="1"/>
            <p:extLst>
              <p:ext uri="{D42A27DB-BD31-4B8C-83A1-F6EECF244321}">
                <p14:modId xmlns:p14="http://schemas.microsoft.com/office/powerpoint/2010/main" val="1770593609"/>
              </p:ext>
            </p:extLst>
          </p:nvPr>
        </p:nvGraphicFramePr>
        <p:xfrm>
          <a:off x="589133" y="2274046"/>
          <a:ext cx="7965734" cy="4131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40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42776" y="515780"/>
            <a:ext cx="5058447" cy="871585"/>
          </a:xfrm>
        </p:spPr>
        <p:txBody>
          <a:bodyPr>
            <a:normAutofit fontScale="90000"/>
          </a:bodyPr>
          <a:lstStyle/>
          <a:p>
            <a:pPr algn="ctr"/>
            <a:r>
              <a:rPr lang="fr-FR" sz="4400" b="1" dirty="0"/>
              <a:t>RÉSUMÉ</a:t>
            </a:r>
            <a:r>
              <a:rPr lang="fr-FR" b="1" dirty="0"/>
              <a:t> DU TRAVAIL</a:t>
            </a:r>
          </a:p>
        </p:txBody>
      </p:sp>
      <p:graphicFrame>
        <p:nvGraphicFramePr>
          <p:cNvPr id="5" name="Content Placeholder 2">
            <a:extLst>
              <a:ext uri="{FF2B5EF4-FFF2-40B4-BE49-F238E27FC236}">
                <a16:creationId xmlns:a16="http://schemas.microsoft.com/office/drawing/2014/main" id="{B3CC509B-DEAC-975F-30BF-AFBF6D56E993}"/>
              </a:ext>
            </a:extLst>
          </p:cNvPr>
          <p:cNvGraphicFramePr>
            <a:graphicFrameLocks noGrp="1"/>
          </p:cNvGraphicFramePr>
          <p:nvPr>
            <p:ph idx="1"/>
            <p:extLst>
              <p:ext uri="{D42A27DB-BD31-4B8C-83A1-F6EECF244321}">
                <p14:modId xmlns:p14="http://schemas.microsoft.com/office/powerpoint/2010/main" val="3161553112"/>
              </p:ext>
            </p:extLst>
          </p:nvPr>
        </p:nvGraphicFramePr>
        <p:xfrm>
          <a:off x="1045368" y="2179499"/>
          <a:ext cx="7053264"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B1D2BF-BFB6-92F3-9D8B-771F8482BC4C}"/>
              </a:ext>
            </a:extLst>
          </p:cNvPr>
          <p:cNvSpPr>
            <a:spLocks noGrp="1"/>
          </p:cNvSpPr>
          <p:nvPr>
            <p:ph type="title"/>
          </p:nvPr>
        </p:nvSpPr>
        <p:spPr>
          <a:xfrm>
            <a:off x="-130147" y="429869"/>
            <a:ext cx="8249387" cy="1400530"/>
          </a:xfrm>
        </p:spPr>
        <p:txBody>
          <a:bodyPr/>
          <a:lstStyle/>
          <a:p>
            <a:pPr algn="ctr"/>
            <a:r>
              <a:rPr lang="fr-FR" sz="4000" b="1" dirty="0"/>
              <a:t>NIVEAU MOYEN D’INSÉCURITÉ PAR DÉPARTEMENT</a:t>
            </a:r>
          </a:p>
        </p:txBody>
      </p:sp>
      <p:pic>
        <p:nvPicPr>
          <p:cNvPr id="5" name="Image 4">
            <a:extLst>
              <a:ext uri="{FF2B5EF4-FFF2-40B4-BE49-F238E27FC236}">
                <a16:creationId xmlns:a16="http://schemas.microsoft.com/office/drawing/2014/main" id="{851B4B2F-99F4-1508-98EB-2D2104E2A70D}"/>
              </a:ext>
            </a:extLst>
          </p:cNvPr>
          <p:cNvPicPr>
            <a:picLocks noChangeAspect="1"/>
          </p:cNvPicPr>
          <p:nvPr/>
        </p:nvPicPr>
        <p:blipFill>
          <a:blip r:embed="rId2"/>
          <a:stretch>
            <a:fillRect/>
          </a:stretch>
        </p:blipFill>
        <p:spPr>
          <a:xfrm>
            <a:off x="0" y="2594471"/>
            <a:ext cx="9144000" cy="4384480"/>
          </a:xfrm>
          <a:prstGeom prst="rect">
            <a:avLst/>
          </a:prstGeom>
        </p:spPr>
      </p:pic>
      <p:sp>
        <p:nvSpPr>
          <p:cNvPr id="6" name="ZoneTexte 5">
            <a:extLst>
              <a:ext uri="{FF2B5EF4-FFF2-40B4-BE49-F238E27FC236}">
                <a16:creationId xmlns:a16="http://schemas.microsoft.com/office/drawing/2014/main" id="{560B3FDD-8674-4C3F-F4A3-22C1D1303D67}"/>
              </a:ext>
            </a:extLst>
          </p:cNvPr>
          <p:cNvSpPr txBox="1"/>
          <p:nvPr/>
        </p:nvSpPr>
        <p:spPr>
          <a:xfrm>
            <a:off x="323193" y="2027769"/>
            <a:ext cx="8497613" cy="369332"/>
          </a:xfrm>
          <a:prstGeom prst="rect">
            <a:avLst/>
          </a:prstGeom>
          <a:noFill/>
        </p:spPr>
        <p:txBody>
          <a:bodyPr wrap="square" rtlCol="0">
            <a:spAutoFit/>
          </a:bodyPr>
          <a:lstStyle/>
          <a:p>
            <a:r>
              <a:rPr lang="fr-FR" dirty="0"/>
              <a:t>Le Sud-Est apparaît comme la zone la plus exposée à la crise alimentaire</a:t>
            </a:r>
          </a:p>
        </p:txBody>
      </p:sp>
    </p:spTree>
    <p:extLst>
      <p:ext uri="{BB962C8B-B14F-4D97-AF65-F5344CB8AC3E}">
        <p14:creationId xmlns:p14="http://schemas.microsoft.com/office/powerpoint/2010/main" val="2327448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B32B5C-BC11-2A05-BE3F-18527D4A922B}"/>
              </a:ext>
            </a:extLst>
          </p:cNvPr>
          <p:cNvSpPr>
            <a:spLocks noGrp="1"/>
          </p:cNvSpPr>
          <p:nvPr>
            <p:ph type="title"/>
          </p:nvPr>
        </p:nvSpPr>
        <p:spPr>
          <a:xfrm>
            <a:off x="140872" y="518907"/>
            <a:ext cx="8862255" cy="1223983"/>
          </a:xfrm>
        </p:spPr>
        <p:txBody>
          <a:bodyPr vert="horz" lIns="91440" tIns="45720" rIns="91440" bIns="45720" rtlCol="0" anchor="t">
            <a:normAutofit fontScale="90000"/>
          </a:bodyPr>
          <a:lstStyle/>
          <a:p>
            <a:pPr algn="ctr" defTabSz="457200">
              <a:lnSpc>
                <a:spcPct val="90000"/>
              </a:lnSpc>
            </a:pPr>
            <a:r>
              <a:rPr lang="en-US" sz="4400" b="1" i="0" kern="1200" dirty="0">
                <a:solidFill>
                  <a:schemeClr val="tx2"/>
                </a:solidFill>
                <a:latin typeface="+mj-lt"/>
                <a:ea typeface="+mj-ea"/>
                <a:cs typeface="+mj-cs"/>
              </a:rPr>
              <a:t>CORRÉLATION ENTRE LES INDICATEURS ET LA PHASE IPC</a:t>
            </a:r>
          </a:p>
        </p:txBody>
      </p:sp>
      <p:sp>
        <p:nvSpPr>
          <p:cNvPr id="6" name="ZoneTexte 5">
            <a:extLst>
              <a:ext uri="{FF2B5EF4-FFF2-40B4-BE49-F238E27FC236}">
                <a16:creationId xmlns:a16="http://schemas.microsoft.com/office/drawing/2014/main" id="{04D6B41E-778D-FF03-3D1D-EB2AE921A008}"/>
              </a:ext>
            </a:extLst>
          </p:cNvPr>
          <p:cNvSpPr txBox="1"/>
          <p:nvPr/>
        </p:nvSpPr>
        <p:spPr>
          <a:xfrm>
            <a:off x="140872" y="2764846"/>
            <a:ext cx="3372860" cy="3714782"/>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r>
              <a:rPr lang="en-US" b="1" dirty="0">
                <a:latin typeface="+mj-lt"/>
                <a:ea typeface="+mj-ea"/>
                <a:cs typeface="+mj-cs"/>
              </a:rPr>
              <a:t>      </a:t>
            </a:r>
            <a:r>
              <a:rPr lang="en-US" b="1" dirty="0" err="1">
                <a:latin typeface="+mj-lt"/>
                <a:ea typeface="+mj-ea"/>
                <a:cs typeface="+mj-cs"/>
              </a:rPr>
              <a:t>Analyse</a:t>
            </a:r>
            <a:r>
              <a:rPr lang="en-US" b="1" dirty="0">
                <a:latin typeface="+mj-lt"/>
                <a:ea typeface="+mj-ea"/>
                <a:cs typeface="+mj-cs"/>
              </a:rPr>
              <a:t> de </a:t>
            </a:r>
            <a:r>
              <a:rPr lang="en-US" b="1" dirty="0"/>
              <a:t>Pearson</a:t>
            </a:r>
            <a:r>
              <a:rPr lang="en-US" b="1" dirty="0">
                <a:latin typeface="+mj-lt"/>
                <a:ea typeface="+mj-ea"/>
                <a:cs typeface="+mj-cs"/>
              </a:rPr>
              <a:t> </a:t>
            </a:r>
          </a:p>
          <a:p>
            <a:pPr algn="ctr">
              <a:spcBef>
                <a:spcPts val="1000"/>
              </a:spcBef>
              <a:buClr>
                <a:schemeClr val="bg2">
                  <a:lumMod val="40000"/>
                  <a:lumOff val="60000"/>
                </a:schemeClr>
              </a:buClr>
              <a:buSzPct val="80000"/>
            </a:pPr>
            <a:endParaRPr lang="en-US" b="1" dirty="0">
              <a:latin typeface="+mj-lt"/>
              <a:ea typeface="+mj-ea"/>
              <a:cs typeface="+mj-cs"/>
            </a:endParaRPr>
          </a:p>
          <a:p>
            <a:pPr marL="285750" indent="-285750">
              <a:spcBef>
                <a:spcPts val="1000"/>
              </a:spcBef>
              <a:buClr>
                <a:schemeClr val="bg2">
                  <a:lumMod val="40000"/>
                  <a:lumOff val="60000"/>
                </a:schemeClr>
              </a:buClr>
              <a:buSzPct val="80000"/>
              <a:buFont typeface="Wingdings" panose="05000000000000000000" pitchFamily="2" charset="2"/>
              <a:buChar char="v"/>
            </a:pPr>
            <a:r>
              <a:rPr lang="fr-FR" b="1" dirty="0" err="1"/>
              <a:t>Drought</a:t>
            </a:r>
            <a:r>
              <a:rPr lang="fr-FR" b="1" dirty="0"/>
              <a:t> NDVI : +0,56 </a:t>
            </a:r>
          </a:p>
          <a:p>
            <a:pPr>
              <a:spcBef>
                <a:spcPts val="1000"/>
              </a:spcBef>
              <a:buClr>
                <a:schemeClr val="bg2">
                  <a:lumMod val="40000"/>
                  <a:lumOff val="60000"/>
                </a:schemeClr>
              </a:buClr>
              <a:buSzPct val="80000"/>
            </a:pPr>
            <a:r>
              <a:rPr lang="fr-FR" dirty="0">
                <a:latin typeface="+mj-lt"/>
                <a:ea typeface="+mj-ea"/>
                <a:cs typeface="+mj-cs"/>
              </a:rPr>
              <a:t>	</a:t>
            </a:r>
            <a:r>
              <a:rPr lang="en-US" dirty="0" err="1">
                <a:latin typeface="+mj-lt"/>
                <a:ea typeface="+mj-ea"/>
                <a:cs typeface="+mj-cs"/>
              </a:rPr>
              <a:t>Moins</a:t>
            </a:r>
            <a:r>
              <a:rPr lang="en-US" dirty="0">
                <a:latin typeface="+mj-lt"/>
                <a:ea typeface="+mj-ea"/>
                <a:cs typeface="+mj-cs"/>
              </a:rPr>
              <a:t> de vegetation;   	plus de famine.</a:t>
            </a:r>
          </a:p>
          <a:p>
            <a:pPr marL="285750" indent="-285750">
              <a:spcBef>
                <a:spcPts val="1000"/>
              </a:spcBef>
              <a:buClr>
                <a:schemeClr val="bg2">
                  <a:lumMod val="40000"/>
                  <a:lumOff val="60000"/>
                </a:schemeClr>
              </a:buClr>
              <a:buSzPct val="80000"/>
              <a:buFont typeface="Wingdings" panose="05000000000000000000" pitchFamily="2" charset="2"/>
              <a:buChar char="v"/>
            </a:pPr>
            <a:r>
              <a:rPr lang="fr-FR" b="1" dirty="0"/>
              <a:t>Food </a:t>
            </a:r>
            <a:r>
              <a:rPr lang="fr-FR" b="1" dirty="0" err="1"/>
              <a:t>Prices</a:t>
            </a:r>
            <a:r>
              <a:rPr lang="fr-FR" b="1" dirty="0"/>
              <a:t> : +0,53 </a:t>
            </a:r>
          </a:p>
          <a:p>
            <a:pPr lvl="1">
              <a:spcBef>
                <a:spcPts val="1000"/>
              </a:spcBef>
              <a:buClr>
                <a:schemeClr val="bg2">
                  <a:lumMod val="40000"/>
                  <a:lumOff val="60000"/>
                </a:schemeClr>
              </a:buClr>
              <a:buSzPct val="80000"/>
            </a:pPr>
            <a:r>
              <a:rPr lang="en-US" dirty="0">
                <a:latin typeface="+mj-lt"/>
                <a:ea typeface="+mj-ea"/>
                <a:cs typeface="+mj-cs"/>
              </a:rPr>
              <a:t>Les hausses de prix amplifient l’insécurité </a:t>
            </a:r>
            <a:r>
              <a:rPr lang="en-US" dirty="0" err="1">
                <a:latin typeface="+mj-lt"/>
                <a:ea typeface="+mj-ea"/>
                <a:cs typeface="+mj-cs"/>
              </a:rPr>
              <a:t>alimentaire</a:t>
            </a:r>
            <a:r>
              <a:rPr lang="en-US" dirty="0">
                <a:latin typeface="+mj-lt"/>
                <a:ea typeface="+mj-ea"/>
                <a:cs typeface="+mj-cs"/>
              </a:rPr>
              <a:t>.</a:t>
            </a:r>
          </a:p>
        </p:txBody>
      </p:sp>
      <p:pic>
        <p:nvPicPr>
          <p:cNvPr id="5" name="Image 4">
            <a:extLst>
              <a:ext uri="{FF2B5EF4-FFF2-40B4-BE49-F238E27FC236}">
                <a16:creationId xmlns:a16="http://schemas.microsoft.com/office/drawing/2014/main" id="{59E7FB31-6DFF-732C-5A94-B1BEFC18C1AF}"/>
              </a:ext>
            </a:extLst>
          </p:cNvPr>
          <p:cNvPicPr>
            <a:picLocks noChangeAspect="1"/>
          </p:cNvPicPr>
          <p:nvPr/>
        </p:nvPicPr>
        <p:blipFill>
          <a:blip r:embed="rId3"/>
          <a:stretch>
            <a:fillRect/>
          </a:stretch>
        </p:blipFill>
        <p:spPr>
          <a:xfrm>
            <a:off x="3342291" y="2002379"/>
            <a:ext cx="5801710" cy="4855622"/>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181334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55" name="Picture 5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57" name="Oval 5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59" name="Picture 5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61" name="Picture 6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63" name="Rectangle 6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65" name="Rectangle 64">
            <a:extLst>
              <a:ext uri="{FF2B5EF4-FFF2-40B4-BE49-F238E27FC236}">
                <a16:creationId xmlns:a16="http://schemas.microsoft.com/office/drawing/2014/main" id="{7CE7E771-B2A2-4ECC-A142-9EE91360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566724E-28F9-D49B-E343-60AA19DCFD0B}"/>
              </a:ext>
            </a:extLst>
          </p:cNvPr>
          <p:cNvSpPr>
            <a:spLocks noGrp="1"/>
          </p:cNvSpPr>
          <p:nvPr>
            <p:ph type="title"/>
          </p:nvPr>
        </p:nvSpPr>
        <p:spPr>
          <a:xfrm>
            <a:off x="5062775" y="2710847"/>
            <a:ext cx="3596167" cy="762000"/>
          </a:xfrm>
        </p:spPr>
        <p:txBody>
          <a:bodyPr vert="horz" lIns="91440" tIns="45720" rIns="91440" bIns="45720" rtlCol="0" anchor="b">
            <a:normAutofit/>
          </a:bodyPr>
          <a:lstStyle/>
          <a:p>
            <a:pPr defTabSz="457200"/>
            <a:r>
              <a:rPr lang="en-US" sz="4000" b="1" i="0" kern="1200" dirty="0">
                <a:solidFill>
                  <a:srgbClr val="FFFFFF"/>
                </a:solidFill>
                <a:latin typeface="+mj-lt"/>
                <a:ea typeface="+mj-ea"/>
                <a:cs typeface="+mj-cs"/>
              </a:rPr>
              <a:t>4. MODELING</a:t>
            </a:r>
          </a:p>
        </p:txBody>
      </p:sp>
      <p:sp>
        <p:nvSpPr>
          <p:cNvPr id="67" name="Rectangle 66">
            <a:extLst>
              <a:ext uri="{FF2B5EF4-FFF2-40B4-BE49-F238E27FC236}">
                <a16:creationId xmlns:a16="http://schemas.microsoft.com/office/drawing/2014/main" id="{A7BBD3EC-0A47-4EC5-AD8A-5D1EA575B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4">
            <a:extLst>
              <a:ext uri="{FF2B5EF4-FFF2-40B4-BE49-F238E27FC236}">
                <a16:creationId xmlns:a16="http://schemas.microsoft.com/office/drawing/2014/main" id="{371FE0AF-1F85-4630-8329-7533D7317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591673"/>
            <a:ext cx="3606882" cy="5626247"/>
          </a:xfrm>
          <a:prstGeom prst="roundRect">
            <a:avLst>
              <a:gd name="adj" fmla="val 0"/>
            </a:avLst>
          </a:prstGeom>
          <a:solidFill>
            <a:schemeClr val="bg1"/>
          </a:solidFill>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5E70ADBD-2FC5-3830-15DD-610E236CB8A6}"/>
              </a:ext>
            </a:extLst>
          </p:cNvPr>
          <p:cNvPicPr>
            <a:picLocks noChangeAspect="1"/>
          </p:cNvPicPr>
          <p:nvPr/>
        </p:nvPicPr>
        <p:blipFill>
          <a:blip r:embed="rId6"/>
          <a:stretch>
            <a:fillRect/>
          </a:stretch>
        </p:blipFill>
        <p:spPr>
          <a:xfrm>
            <a:off x="756676" y="1529255"/>
            <a:ext cx="3134443" cy="3019097"/>
          </a:xfrm>
          <a:prstGeom prst="rect">
            <a:avLst/>
          </a:prstGeom>
          <a:effectLst/>
        </p:spPr>
      </p:pic>
      <p:sp>
        <p:nvSpPr>
          <p:cNvPr id="71" name="Rectangle 70">
            <a:extLst>
              <a:ext uri="{FF2B5EF4-FFF2-40B4-BE49-F238E27FC236}">
                <a16:creationId xmlns:a16="http://schemas.microsoft.com/office/drawing/2014/main" id="{95493447-585E-44AB-89AE-0ED8EF6EC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181334019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re 1">
            <a:extLst>
              <a:ext uri="{FF2B5EF4-FFF2-40B4-BE49-F238E27FC236}">
                <a16:creationId xmlns:a16="http://schemas.microsoft.com/office/drawing/2014/main" id="{18CCC270-D79F-A695-E5C5-B0C261A4F2D2}"/>
              </a:ext>
            </a:extLst>
          </p:cNvPr>
          <p:cNvSpPr>
            <a:spLocks noGrp="1"/>
          </p:cNvSpPr>
          <p:nvPr>
            <p:ph type="title"/>
          </p:nvPr>
        </p:nvSpPr>
        <p:spPr>
          <a:xfrm>
            <a:off x="486697" y="629267"/>
            <a:ext cx="6939116" cy="1016654"/>
          </a:xfrm>
        </p:spPr>
        <p:txBody>
          <a:bodyPr>
            <a:normAutofit/>
          </a:bodyPr>
          <a:lstStyle/>
          <a:p>
            <a:r>
              <a:rPr lang="fr-FR" b="1">
                <a:solidFill>
                  <a:srgbClr val="EBEBEB"/>
                </a:solidFill>
              </a:rPr>
              <a:t>APPROCHE SCIENTIFIQUE</a:t>
            </a:r>
          </a:p>
        </p:txBody>
      </p:sp>
      <p:sp useBgFill="1">
        <p:nvSpPr>
          <p:cNvPr id="17" name="Freeform: Shape 1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fr-FR"/>
          </a:p>
        </p:txBody>
      </p:sp>
      <p:sp>
        <p:nvSpPr>
          <p:cNvPr id="4" name="AutoShape 2" descr="Image result for data modeling images">
            <a:extLst>
              <a:ext uri="{FF2B5EF4-FFF2-40B4-BE49-F238E27FC236}">
                <a16:creationId xmlns:a16="http://schemas.microsoft.com/office/drawing/2014/main" id="{12EAAEA9-0D4F-375E-FD64-9E7198F5A8EC}"/>
              </a:ext>
            </a:extLst>
          </p:cNvPr>
          <p:cNvSpPr>
            <a:spLocks noGrp="1" noChangeAspect="1" noChangeArrowheads="1"/>
          </p:cNvSpPr>
          <p:nvPr>
            <p:ph idx="1"/>
          </p:nvPr>
        </p:nvSpPr>
        <p:spPr bwMode="auto">
          <a:xfrm>
            <a:off x="486698" y="3879671"/>
            <a:ext cx="4021888" cy="2380593"/>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anchorCtr="0" compatLnSpc="1">
            <a:prstTxWarp prst="textNoShape">
              <a:avLst/>
            </a:prstTxWarp>
            <a:normAutofit fontScale="92500" lnSpcReduction="20000"/>
          </a:bodyPr>
          <a:lstStyle/>
          <a:p>
            <a:pPr marL="0" indent="0">
              <a:lnSpc>
                <a:spcPct val="90000"/>
              </a:lnSpc>
              <a:buNone/>
            </a:pPr>
            <a:endParaRPr lang="fr-FR" sz="1600" dirty="0"/>
          </a:p>
          <a:p>
            <a:pPr marL="0" indent="0">
              <a:lnSpc>
                <a:spcPct val="90000"/>
              </a:lnSpc>
              <a:buNone/>
            </a:pPr>
            <a:r>
              <a:rPr lang="fr-FR" sz="1600" u="sng" dirty="0"/>
              <a:t>Démarche :</a:t>
            </a:r>
          </a:p>
          <a:p>
            <a:pPr marL="0" indent="0">
              <a:lnSpc>
                <a:spcPct val="90000"/>
              </a:lnSpc>
              <a:buNone/>
            </a:pPr>
            <a:r>
              <a:rPr lang="fr-FR" sz="1600" dirty="0"/>
              <a:t>	1. Séparation des données entre </a:t>
            </a:r>
            <a:r>
              <a:rPr lang="fr-FR" sz="1600" dirty="0" err="1"/>
              <a:t>features</a:t>
            </a:r>
            <a:r>
              <a:rPr lang="fr-FR" sz="1600" dirty="0"/>
              <a:t> et </a:t>
            </a:r>
            <a:r>
              <a:rPr lang="fr-FR" sz="1600" dirty="0" err="1"/>
              <a:t>target</a:t>
            </a:r>
            <a:endParaRPr lang="fr-FR" sz="1600" dirty="0"/>
          </a:p>
          <a:p>
            <a:pPr marL="0" indent="0">
              <a:lnSpc>
                <a:spcPct val="90000"/>
              </a:lnSpc>
              <a:buNone/>
            </a:pPr>
            <a:r>
              <a:rPr lang="fr-FR" sz="1600" dirty="0"/>
              <a:t>	2. Division en ensembles d’entraînement et de test</a:t>
            </a:r>
          </a:p>
          <a:p>
            <a:pPr marL="0" indent="0">
              <a:lnSpc>
                <a:spcPct val="90000"/>
              </a:lnSpc>
              <a:buNone/>
            </a:pPr>
            <a:r>
              <a:rPr lang="fr-FR" sz="1600" dirty="0"/>
              <a:t>	3. Entraînement de plusieurs modèles</a:t>
            </a:r>
          </a:p>
          <a:p>
            <a:pPr marL="0" indent="0">
              <a:lnSpc>
                <a:spcPct val="90000"/>
              </a:lnSpc>
              <a:buNone/>
            </a:pPr>
            <a:r>
              <a:rPr lang="fr-FR" sz="1600" dirty="0"/>
              <a:t>	4. Sélection du meilleur modèle selon les performances</a:t>
            </a:r>
          </a:p>
          <a:p>
            <a:pPr marL="0" indent="0">
              <a:lnSpc>
                <a:spcPct val="90000"/>
              </a:lnSpc>
              <a:buNone/>
            </a:pPr>
            <a:endParaRPr lang="fr-FR" sz="1600" dirty="0"/>
          </a:p>
        </p:txBody>
      </p:sp>
      <p:pic>
        <p:nvPicPr>
          <p:cNvPr id="8" name="Graphic 7" descr="Coche">
            <a:extLst>
              <a:ext uri="{FF2B5EF4-FFF2-40B4-BE49-F238E27FC236}">
                <a16:creationId xmlns:a16="http://schemas.microsoft.com/office/drawing/2014/main" id="{A5CB57AC-1F39-166B-1C12-7F93550BF5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5284" y="3524574"/>
            <a:ext cx="3234316" cy="3234316"/>
          </a:xfrm>
          <a:prstGeom prst="rect">
            <a:avLst/>
          </a:prstGeom>
          <a:effectLst/>
        </p:spPr>
      </p:pic>
      <p:sp>
        <p:nvSpPr>
          <p:cNvPr id="6" name="AutoShape 2" descr="Image result for data modeling images">
            <a:extLst>
              <a:ext uri="{FF2B5EF4-FFF2-40B4-BE49-F238E27FC236}">
                <a16:creationId xmlns:a16="http://schemas.microsoft.com/office/drawing/2014/main" id="{03361096-641E-EBC1-9B0C-826C18B2AA92}"/>
              </a:ext>
            </a:extLst>
          </p:cNvPr>
          <p:cNvSpPr txBox="1">
            <a:spLocks noChangeAspect="1" noChangeArrowheads="1"/>
          </p:cNvSpPr>
          <p:nvPr/>
        </p:nvSpPr>
        <p:spPr bwMode="auto">
          <a:xfrm>
            <a:off x="673962" y="2666465"/>
            <a:ext cx="7796075" cy="1062287"/>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0" compatLnSpc="1">
            <a:prstTxWarp prst="textNoShape">
              <a:avLst/>
            </a:prstTxWarp>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lnSpc>
                <a:spcPct val="90000"/>
              </a:lnSpc>
              <a:buNone/>
            </a:pPr>
            <a:r>
              <a:rPr lang="fr-FR" sz="1800" b="1" dirty="0"/>
              <a:t>Construire et évaluer un modèle prédictif supervisé permettant d’estimer la phase d’insécurité alimentaire (IPC) à partir des indicateurs.</a:t>
            </a:r>
          </a:p>
        </p:txBody>
      </p:sp>
    </p:spTree>
    <p:extLst>
      <p:ext uri="{BB962C8B-B14F-4D97-AF65-F5344CB8AC3E}">
        <p14:creationId xmlns:p14="http://schemas.microsoft.com/office/powerpoint/2010/main" val="2585721091"/>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96590-3F4F-7374-FC32-030BD3B59694}"/>
              </a:ext>
            </a:extLst>
          </p:cNvPr>
          <p:cNvSpPr>
            <a:spLocks noGrp="1"/>
          </p:cNvSpPr>
          <p:nvPr>
            <p:ph type="title"/>
          </p:nvPr>
        </p:nvSpPr>
        <p:spPr>
          <a:xfrm>
            <a:off x="157655" y="452718"/>
            <a:ext cx="4340878" cy="1400530"/>
          </a:xfrm>
        </p:spPr>
        <p:txBody>
          <a:bodyPr>
            <a:normAutofit/>
          </a:bodyPr>
          <a:lstStyle/>
          <a:p>
            <a:pPr algn="ctr"/>
            <a:r>
              <a:rPr lang="fr-FR" sz="4000" b="1" dirty="0"/>
              <a:t>PERFORMANCES DE MODÈLES</a:t>
            </a:r>
          </a:p>
        </p:txBody>
      </p:sp>
      <p:sp>
        <p:nvSpPr>
          <p:cNvPr id="12" name="Rectangle 11">
            <a:extLst>
              <a:ext uri="{FF2B5EF4-FFF2-40B4-BE49-F238E27FC236}">
                <a16:creationId xmlns:a16="http://schemas.microsoft.com/office/drawing/2014/main" id="{FFEB8BF2-8DE5-49E6-82CB-4F8FE941E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4">
            <a:extLst>
              <a:ext uri="{FF2B5EF4-FFF2-40B4-BE49-F238E27FC236}">
                <a16:creationId xmlns:a16="http://schemas.microsoft.com/office/drawing/2014/main" id="{33AC2B9D-E497-4795-AE47-9B0ECC9BD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484632"/>
            <a:ext cx="3847653"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06A57470-B5A5-5217-FF02-40C1F39E8D72}"/>
              </a:ext>
            </a:extLst>
          </p:cNvPr>
          <p:cNvPicPr>
            <a:picLocks noChangeAspect="1"/>
          </p:cNvPicPr>
          <p:nvPr/>
        </p:nvPicPr>
        <p:blipFill>
          <a:blip r:embed="rId3"/>
          <a:stretch>
            <a:fillRect/>
          </a:stretch>
        </p:blipFill>
        <p:spPr>
          <a:xfrm>
            <a:off x="5006139" y="762510"/>
            <a:ext cx="3696753" cy="2232939"/>
          </a:xfrm>
          <a:prstGeom prst="rect">
            <a:avLst/>
          </a:prstGeom>
          <a:effectLst/>
        </p:spPr>
      </p:pic>
      <p:sp>
        <p:nvSpPr>
          <p:cNvPr id="16" name="Rectangle 15">
            <a:extLst>
              <a:ext uri="{FF2B5EF4-FFF2-40B4-BE49-F238E27FC236}">
                <a16:creationId xmlns:a16="http://schemas.microsoft.com/office/drawing/2014/main" id="{703DEB75-78DF-425F-8638-A9E1EAA5E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graphicFrame>
        <p:nvGraphicFramePr>
          <p:cNvPr id="6" name="Espace réservé du contenu 5">
            <a:extLst>
              <a:ext uri="{FF2B5EF4-FFF2-40B4-BE49-F238E27FC236}">
                <a16:creationId xmlns:a16="http://schemas.microsoft.com/office/drawing/2014/main" id="{54C1E5F6-9183-E9D0-7C67-C69C47A2C4B8}"/>
              </a:ext>
            </a:extLst>
          </p:cNvPr>
          <p:cNvGraphicFramePr>
            <a:graphicFrameLocks noGrp="1"/>
          </p:cNvGraphicFramePr>
          <p:nvPr>
            <p:ph idx="1"/>
            <p:extLst>
              <p:ext uri="{D42A27DB-BD31-4B8C-83A1-F6EECF244321}">
                <p14:modId xmlns:p14="http://schemas.microsoft.com/office/powerpoint/2010/main" val="975514265"/>
              </p:ext>
            </p:extLst>
          </p:nvPr>
        </p:nvGraphicFramePr>
        <p:xfrm>
          <a:off x="541837" y="2135877"/>
          <a:ext cx="3484126" cy="1719144"/>
        </p:xfrm>
        <a:graphic>
          <a:graphicData uri="http://schemas.openxmlformats.org/drawingml/2006/table">
            <a:tbl>
              <a:tblPr firstRow="1" bandRow="1">
                <a:tableStyleId>{5C22544A-7EE6-4342-B048-85BDC9FD1C3A}</a:tableStyleId>
              </a:tblPr>
              <a:tblGrid>
                <a:gridCol w="1745598">
                  <a:extLst>
                    <a:ext uri="{9D8B030D-6E8A-4147-A177-3AD203B41FA5}">
                      <a16:colId xmlns:a16="http://schemas.microsoft.com/office/drawing/2014/main" val="175328118"/>
                    </a:ext>
                  </a:extLst>
                </a:gridCol>
                <a:gridCol w="1738528">
                  <a:extLst>
                    <a:ext uri="{9D8B030D-6E8A-4147-A177-3AD203B41FA5}">
                      <a16:colId xmlns:a16="http://schemas.microsoft.com/office/drawing/2014/main" val="1164088602"/>
                    </a:ext>
                  </a:extLst>
                </a:gridCol>
              </a:tblGrid>
              <a:tr h="429786">
                <a:tc gridSpan="2">
                  <a:txBody>
                    <a:bodyPr/>
                    <a:lstStyle/>
                    <a:p>
                      <a:pPr algn="ctr"/>
                      <a:r>
                        <a:rPr lang="fr-FR" dirty="0"/>
                        <a:t>Multiple </a:t>
                      </a:r>
                      <a:r>
                        <a:rPr lang="fr-FR" dirty="0" err="1"/>
                        <a:t>Linear</a:t>
                      </a:r>
                      <a:r>
                        <a:rPr lang="fr-FR" dirty="0"/>
                        <a:t> </a:t>
                      </a:r>
                      <a:r>
                        <a:rPr lang="fr-FR" dirty="0" err="1"/>
                        <a:t>Regression</a:t>
                      </a:r>
                      <a:r>
                        <a:rPr lang="fr-FR" dirty="0"/>
                        <a:t> </a:t>
                      </a:r>
                    </a:p>
                  </a:txBody>
                  <a:tcPr/>
                </a:tc>
                <a:tc hMerge="1">
                  <a:txBody>
                    <a:bodyPr/>
                    <a:lstStyle/>
                    <a:p>
                      <a:endParaRPr lang="fr-FR" dirty="0"/>
                    </a:p>
                  </a:txBody>
                  <a:tcPr/>
                </a:tc>
                <a:extLst>
                  <a:ext uri="{0D108BD9-81ED-4DB2-BD59-A6C34878D82A}">
                    <a16:rowId xmlns:a16="http://schemas.microsoft.com/office/drawing/2014/main" val="301026160"/>
                  </a:ext>
                </a:extLst>
              </a:tr>
              <a:tr h="429786">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fr-FR" b="1" dirty="0"/>
                        <a:t>MAE</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0.0397</a:t>
                      </a:r>
                    </a:p>
                  </a:txBody>
                  <a:tcPr/>
                </a:tc>
                <a:extLst>
                  <a:ext uri="{0D108BD9-81ED-4DB2-BD59-A6C34878D82A}">
                    <a16:rowId xmlns:a16="http://schemas.microsoft.com/office/drawing/2014/main" val="3930643862"/>
                  </a:ext>
                </a:extLst>
              </a:tr>
              <a:tr h="429786">
                <a:tc>
                  <a:txBody>
                    <a:bodyPr/>
                    <a:lstStyle/>
                    <a:p>
                      <a:r>
                        <a:rPr lang="fr-FR" b="1" dirty="0"/>
                        <a:t>RMSE</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0.0573</a:t>
                      </a:r>
                    </a:p>
                  </a:txBody>
                  <a:tcPr/>
                </a:tc>
                <a:extLst>
                  <a:ext uri="{0D108BD9-81ED-4DB2-BD59-A6C34878D82A}">
                    <a16:rowId xmlns:a16="http://schemas.microsoft.com/office/drawing/2014/main" val="4210729287"/>
                  </a:ext>
                </a:extLst>
              </a:tr>
              <a:tr h="429786">
                <a:tc>
                  <a:txBody>
                    <a:bodyPr/>
                    <a:lstStyle/>
                    <a:p>
                      <a:r>
                        <a:rPr lang="fr-FR" b="1" dirty="0"/>
                        <a:t>R²</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0.0907</a:t>
                      </a:r>
                    </a:p>
                  </a:txBody>
                  <a:tcPr/>
                </a:tc>
                <a:extLst>
                  <a:ext uri="{0D108BD9-81ED-4DB2-BD59-A6C34878D82A}">
                    <a16:rowId xmlns:a16="http://schemas.microsoft.com/office/drawing/2014/main" val="805831087"/>
                  </a:ext>
                </a:extLst>
              </a:tr>
            </a:tbl>
          </a:graphicData>
        </a:graphic>
      </p:graphicFrame>
      <p:pic>
        <p:nvPicPr>
          <p:cNvPr id="4" name="Espace réservé du contenu 3">
            <a:extLst>
              <a:ext uri="{FF2B5EF4-FFF2-40B4-BE49-F238E27FC236}">
                <a16:creationId xmlns:a16="http://schemas.microsoft.com/office/drawing/2014/main" id="{2CAF7532-5FDF-2DEF-CA88-A5A2E02C811B}"/>
              </a:ext>
            </a:extLst>
          </p:cNvPr>
          <p:cNvPicPr>
            <a:picLocks noChangeAspect="1"/>
          </p:cNvPicPr>
          <p:nvPr/>
        </p:nvPicPr>
        <p:blipFill>
          <a:blip r:embed="rId4"/>
          <a:stretch>
            <a:fillRect/>
          </a:stretch>
        </p:blipFill>
        <p:spPr>
          <a:xfrm>
            <a:off x="5293206" y="3245767"/>
            <a:ext cx="3122993" cy="2232939"/>
          </a:xfrm>
          <a:prstGeom prst="rect">
            <a:avLst/>
          </a:prstGeom>
          <a:effectLst/>
        </p:spPr>
      </p:pic>
      <p:graphicFrame>
        <p:nvGraphicFramePr>
          <p:cNvPr id="8" name="Espace réservé du contenu 5">
            <a:extLst>
              <a:ext uri="{FF2B5EF4-FFF2-40B4-BE49-F238E27FC236}">
                <a16:creationId xmlns:a16="http://schemas.microsoft.com/office/drawing/2014/main" id="{846DB1E9-CFD7-EB56-DF88-F60EDF8C06F9}"/>
              </a:ext>
            </a:extLst>
          </p:cNvPr>
          <p:cNvGraphicFramePr>
            <a:graphicFrameLocks/>
          </p:cNvGraphicFramePr>
          <p:nvPr>
            <p:extLst>
              <p:ext uri="{D42A27DB-BD31-4B8C-83A1-F6EECF244321}">
                <p14:modId xmlns:p14="http://schemas.microsoft.com/office/powerpoint/2010/main" val="1391776356"/>
              </p:ext>
            </p:extLst>
          </p:nvPr>
        </p:nvGraphicFramePr>
        <p:xfrm>
          <a:off x="548659" y="4678654"/>
          <a:ext cx="3477304" cy="1600104"/>
        </p:xfrm>
        <a:graphic>
          <a:graphicData uri="http://schemas.openxmlformats.org/drawingml/2006/table">
            <a:tbl>
              <a:tblPr firstRow="1" bandRow="1">
                <a:tableStyleId>{5C22544A-7EE6-4342-B048-85BDC9FD1C3A}</a:tableStyleId>
              </a:tblPr>
              <a:tblGrid>
                <a:gridCol w="1738652">
                  <a:extLst>
                    <a:ext uri="{9D8B030D-6E8A-4147-A177-3AD203B41FA5}">
                      <a16:colId xmlns:a16="http://schemas.microsoft.com/office/drawing/2014/main" val="175328118"/>
                    </a:ext>
                  </a:extLst>
                </a:gridCol>
                <a:gridCol w="1738652">
                  <a:extLst>
                    <a:ext uri="{9D8B030D-6E8A-4147-A177-3AD203B41FA5}">
                      <a16:colId xmlns:a16="http://schemas.microsoft.com/office/drawing/2014/main" val="1164088602"/>
                    </a:ext>
                  </a:extLst>
                </a:gridCol>
              </a:tblGrid>
              <a:tr h="400026">
                <a:tc gridSpan="2">
                  <a:txBody>
                    <a:bodyPr/>
                    <a:lstStyle/>
                    <a:p>
                      <a:pPr algn="ctr"/>
                      <a:r>
                        <a:rPr lang="fr-FR" dirty="0" err="1"/>
                        <a:t>Random</a:t>
                      </a:r>
                      <a:r>
                        <a:rPr lang="fr-FR" dirty="0"/>
                        <a:t> Forest</a:t>
                      </a:r>
                    </a:p>
                  </a:txBody>
                  <a:tcPr/>
                </a:tc>
                <a:tc hMerge="1">
                  <a:txBody>
                    <a:bodyPr/>
                    <a:lstStyle/>
                    <a:p>
                      <a:endParaRPr lang="fr-FR" dirty="0"/>
                    </a:p>
                  </a:txBody>
                  <a:tcPr/>
                </a:tc>
                <a:extLst>
                  <a:ext uri="{0D108BD9-81ED-4DB2-BD59-A6C34878D82A}">
                    <a16:rowId xmlns:a16="http://schemas.microsoft.com/office/drawing/2014/main" val="301026160"/>
                  </a:ext>
                </a:extLst>
              </a:tr>
              <a:tr h="400026">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fr-FR" b="1" dirty="0"/>
                        <a:t>MAE</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0.0272</a:t>
                      </a:r>
                    </a:p>
                  </a:txBody>
                  <a:tcPr/>
                </a:tc>
                <a:extLst>
                  <a:ext uri="{0D108BD9-81ED-4DB2-BD59-A6C34878D82A}">
                    <a16:rowId xmlns:a16="http://schemas.microsoft.com/office/drawing/2014/main" val="3930643862"/>
                  </a:ext>
                </a:extLst>
              </a:tr>
              <a:tr h="400026">
                <a:tc>
                  <a:txBody>
                    <a:bodyPr/>
                    <a:lstStyle/>
                    <a:p>
                      <a:r>
                        <a:rPr lang="fr-FR" b="1" dirty="0"/>
                        <a:t>RMSE</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0.0423</a:t>
                      </a:r>
                    </a:p>
                  </a:txBody>
                  <a:tcPr/>
                </a:tc>
                <a:extLst>
                  <a:ext uri="{0D108BD9-81ED-4DB2-BD59-A6C34878D82A}">
                    <a16:rowId xmlns:a16="http://schemas.microsoft.com/office/drawing/2014/main" val="4210729287"/>
                  </a:ext>
                </a:extLst>
              </a:tr>
              <a:tr h="400026">
                <a:tc>
                  <a:txBody>
                    <a:bodyPr/>
                    <a:lstStyle/>
                    <a:p>
                      <a:r>
                        <a:rPr lang="fr-FR" b="1" dirty="0"/>
                        <a:t>R²</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0.5037</a:t>
                      </a:r>
                    </a:p>
                  </a:txBody>
                  <a:tcPr/>
                </a:tc>
                <a:extLst>
                  <a:ext uri="{0D108BD9-81ED-4DB2-BD59-A6C34878D82A}">
                    <a16:rowId xmlns:a16="http://schemas.microsoft.com/office/drawing/2014/main" val="805831087"/>
                  </a:ext>
                </a:extLst>
              </a:tr>
            </a:tbl>
          </a:graphicData>
        </a:graphic>
      </p:graphicFrame>
    </p:spTree>
    <p:extLst>
      <p:ext uri="{BB962C8B-B14F-4D97-AF65-F5344CB8AC3E}">
        <p14:creationId xmlns:p14="http://schemas.microsoft.com/office/powerpoint/2010/main" val="3648514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4" name="Picture 3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6" name="Oval 3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38" name="Picture 3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40" name="Picture 3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42" name="Rectangle 4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4" name="Rectangle 43">
            <a:extLst>
              <a:ext uri="{FF2B5EF4-FFF2-40B4-BE49-F238E27FC236}">
                <a16:creationId xmlns:a16="http://schemas.microsoft.com/office/drawing/2014/main" id="{7CE7E771-B2A2-4ECC-A142-9EE91360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6EF7186-0AFD-1F91-AF54-BC555E95BED0}"/>
              </a:ext>
            </a:extLst>
          </p:cNvPr>
          <p:cNvSpPr>
            <a:spLocks noGrp="1"/>
          </p:cNvSpPr>
          <p:nvPr>
            <p:ph type="title"/>
          </p:nvPr>
        </p:nvSpPr>
        <p:spPr>
          <a:xfrm>
            <a:off x="4814888" y="2947306"/>
            <a:ext cx="4086224" cy="963387"/>
          </a:xfrm>
        </p:spPr>
        <p:txBody>
          <a:bodyPr vert="horz" lIns="91440" tIns="45720" rIns="91440" bIns="45720" rtlCol="0" anchor="b">
            <a:normAutofit/>
          </a:bodyPr>
          <a:lstStyle/>
          <a:p>
            <a:pPr defTabSz="457200"/>
            <a:r>
              <a:rPr lang="en-US" sz="4000" b="1" i="0" kern="1200" dirty="0">
                <a:solidFill>
                  <a:srgbClr val="FFFFFF"/>
                </a:solidFill>
                <a:latin typeface="+mj-lt"/>
                <a:ea typeface="+mj-ea"/>
                <a:cs typeface="+mj-cs"/>
              </a:rPr>
              <a:t>5. EVALUATION </a:t>
            </a:r>
          </a:p>
        </p:txBody>
      </p:sp>
      <p:sp>
        <p:nvSpPr>
          <p:cNvPr id="46" name="Rectangle 45">
            <a:extLst>
              <a:ext uri="{FF2B5EF4-FFF2-40B4-BE49-F238E27FC236}">
                <a16:creationId xmlns:a16="http://schemas.microsoft.com/office/drawing/2014/main" id="{A7BBD3EC-0A47-4EC5-AD8A-5D1EA575B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
            <a:extLst>
              <a:ext uri="{FF2B5EF4-FFF2-40B4-BE49-F238E27FC236}">
                <a16:creationId xmlns:a16="http://schemas.microsoft.com/office/drawing/2014/main" id="{371FE0AF-1F85-4630-8329-7533D7317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591673"/>
            <a:ext cx="3606882" cy="5626247"/>
          </a:xfrm>
          <a:prstGeom prst="roundRect">
            <a:avLst>
              <a:gd name="adj" fmla="val 0"/>
            </a:avLst>
          </a:prstGeom>
          <a:solidFill>
            <a:schemeClr val="bg1"/>
          </a:solidFill>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6938372D-7171-1A49-EEB0-55154847B643}"/>
              </a:ext>
            </a:extLst>
          </p:cNvPr>
          <p:cNvPicPr>
            <a:picLocks noChangeAspect="1"/>
          </p:cNvPicPr>
          <p:nvPr/>
        </p:nvPicPr>
        <p:blipFill>
          <a:blip r:embed="rId6"/>
          <a:stretch>
            <a:fillRect/>
          </a:stretch>
        </p:blipFill>
        <p:spPr>
          <a:xfrm>
            <a:off x="845439" y="2420243"/>
            <a:ext cx="2888025" cy="1969107"/>
          </a:xfrm>
          <a:prstGeom prst="rect">
            <a:avLst/>
          </a:prstGeom>
          <a:effectLst/>
        </p:spPr>
      </p:pic>
      <p:sp>
        <p:nvSpPr>
          <p:cNvPr id="50" name="Rectangle 49">
            <a:extLst>
              <a:ext uri="{FF2B5EF4-FFF2-40B4-BE49-F238E27FC236}">
                <a16:creationId xmlns:a16="http://schemas.microsoft.com/office/drawing/2014/main" id="{95493447-585E-44AB-89AE-0ED8EF6EC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343129891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E0B9A15-5D0E-3B87-58E5-7E0FFAFE8749}"/>
              </a:ext>
            </a:extLst>
          </p:cNvPr>
          <p:cNvSpPr>
            <a:spLocks noGrp="1"/>
          </p:cNvSpPr>
          <p:nvPr>
            <p:ph type="title"/>
          </p:nvPr>
        </p:nvSpPr>
        <p:spPr>
          <a:xfrm>
            <a:off x="363161" y="1063417"/>
            <a:ext cx="2752657" cy="4675396"/>
          </a:xfrm>
        </p:spPr>
        <p:txBody>
          <a:bodyPr anchor="ctr">
            <a:normAutofit/>
          </a:bodyPr>
          <a:lstStyle/>
          <a:p>
            <a:pPr algn="ctr"/>
            <a:r>
              <a:rPr lang="fr-FR" sz="4000" b="1" dirty="0">
                <a:solidFill>
                  <a:srgbClr val="F2F2F2"/>
                </a:solidFill>
              </a:rPr>
              <a:t>MODÈLE PRÉDICTIF</a:t>
            </a:r>
          </a:p>
        </p:txBody>
      </p:sp>
      <p:sp>
        <p:nvSpPr>
          <p:cNvPr id="11" name="Rectangle 10">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84632"/>
            <a:ext cx="4938073"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graphicFrame>
        <p:nvGraphicFramePr>
          <p:cNvPr id="5" name="Espace réservé du contenu 2">
            <a:extLst>
              <a:ext uri="{FF2B5EF4-FFF2-40B4-BE49-F238E27FC236}">
                <a16:creationId xmlns:a16="http://schemas.microsoft.com/office/drawing/2014/main" id="{D72F4657-EAB9-E4E2-3251-E38B3A7F4DD8}"/>
              </a:ext>
            </a:extLst>
          </p:cNvPr>
          <p:cNvGraphicFramePr>
            <a:graphicFrameLocks noGrp="1"/>
          </p:cNvGraphicFramePr>
          <p:nvPr>
            <p:ph idx="1"/>
            <p:extLst>
              <p:ext uri="{D42A27DB-BD31-4B8C-83A1-F6EECF244321}">
                <p14:modId xmlns:p14="http://schemas.microsoft.com/office/powerpoint/2010/main" val="1656377336"/>
              </p:ext>
            </p:extLst>
          </p:nvPr>
        </p:nvGraphicFramePr>
        <p:xfrm>
          <a:off x="4095793" y="965200"/>
          <a:ext cx="4561511" cy="5408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981284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385A8-68A8-7F65-2A99-AAD50750E08D}"/>
              </a:ext>
            </a:extLst>
          </p:cNvPr>
          <p:cNvSpPr>
            <a:spLocks noGrp="1"/>
          </p:cNvSpPr>
          <p:nvPr>
            <p:ph type="title"/>
          </p:nvPr>
        </p:nvSpPr>
        <p:spPr>
          <a:xfrm>
            <a:off x="1044310" y="452718"/>
            <a:ext cx="7055380" cy="776992"/>
          </a:xfrm>
        </p:spPr>
        <p:txBody>
          <a:bodyPr/>
          <a:lstStyle/>
          <a:p>
            <a:r>
              <a:rPr lang="fr-FR" sz="4000" b="1" dirty="0"/>
              <a:t>PERFORMANCE PRÉDICTIVE</a:t>
            </a:r>
          </a:p>
        </p:txBody>
      </p:sp>
      <p:sp>
        <p:nvSpPr>
          <p:cNvPr id="3" name="Espace réservé du contenu 2">
            <a:extLst>
              <a:ext uri="{FF2B5EF4-FFF2-40B4-BE49-F238E27FC236}">
                <a16:creationId xmlns:a16="http://schemas.microsoft.com/office/drawing/2014/main" id="{FE57BA82-1B48-4FDA-2E32-CF5A17601446}"/>
              </a:ext>
            </a:extLst>
          </p:cNvPr>
          <p:cNvSpPr>
            <a:spLocks noGrp="1"/>
          </p:cNvSpPr>
          <p:nvPr>
            <p:ph idx="1"/>
          </p:nvPr>
        </p:nvSpPr>
        <p:spPr>
          <a:xfrm>
            <a:off x="827699" y="1828800"/>
            <a:ext cx="7685679" cy="4576481"/>
          </a:xfrm>
        </p:spPr>
        <p:txBody>
          <a:bodyPr>
            <a:normAutofit lnSpcReduction="10000"/>
          </a:bodyPr>
          <a:lstStyle/>
          <a:p>
            <a:pPr marL="0" indent="0">
              <a:buNone/>
            </a:pPr>
            <a:r>
              <a:rPr lang="fr-FR" sz="1800" dirty="0"/>
              <a:t>Sur l’échantillon de test :</a:t>
            </a:r>
          </a:p>
          <a:p>
            <a:pPr marL="0" indent="0">
              <a:buNone/>
            </a:pPr>
            <a:endParaRPr lang="fr-FR" sz="1800" dirty="0"/>
          </a:p>
          <a:p>
            <a:pPr marL="0" indent="0">
              <a:buNone/>
            </a:pPr>
            <a:endParaRPr lang="fr-FR" sz="1800" dirty="0"/>
          </a:p>
          <a:p>
            <a:pPr marL="0" indent="0">
              <a:buNone/>
            </a:pPr>
            <a:endParaRPr lang="fr-FR" sz="1800" dirty="0"/>
          </a:p>
          <a:p>
            <a:r>
              <a:rPr lang="fr-FR" sz="1800" dirty="0"/>
              <a:t>Ce faible MAE veut dire que, en moyenne, le modèle ne se trompe pas beaucoup sur la phase IPC réelle de la commune.</a:t>
            </a:r>
          </a:p>
          <a:p>
            <a:r>
              <a:rPr lang="fr-FR" sz="1800" dirty="0"/>
              <a:t>Le R² de 0.82 signifie que nos indicateurs (prix alimentaires, taux de change, pluie, sécheresse NDVI...) expliquent déjà plus de 3/4 de la gravité alimentaire observée sur le terrain.</a:t>
            </a:r>
            <a:br>
              <a:rPr lang="fr-FR" sz="1800" dirty="0"/>
            </a:br>
            <a:r>
              <a:rPr lang="fr-FR" sz="1800" dirty="0"/>
              <a:t>C’est un bon résultat solide pour un pays en crise multidimensionnelle.</a:t>
            </a:r>
          </a:p>
          <a:p>
            <a:pPr marL="0" indent="0">
              <a:buNone/>
            </a:pPr>
            <a:endParaRPr lang="fr-FR" sz="1800" dirty="0"/>
          </a:p>
          <a:p>
            <a:pPr marL="0" indent="0" algn="ctr">
              <a:buNone/>
            </a:pPr>
            <a:r>
              <a:rPr lang="fr-FR" sz="1800" dirty="0"/>
              <a:t>En clair : le modèle est capable de donner un signal crédible d’alerte.</a:t>
            </a:r>
          </a:p>
          <a:p>
            <a:pPr marL="0" indent="0">
              <a:buNone/>
            </a:pPr>
            <a:endParaRPr lang="fr-FR" sz="1800" dirty="0"/>
          </a:p>
        </p:txBody>
      </p:sp>
      <p:graphicFrame>
        <p:nvGraphicFramePr>
          <p:cNvPr id="4" name="Tableau 3">
            <a:extLst>
              <a:ext uri="{FF2B5EF4-FFF2-40B4-BE49-F238E27FC236}">
                <a16:creationId xmlns:a16="http://schemas.microsoft.com/office/drawing/2014/main" id="{34257972-6F98-1967-35E8-D2D6B604DC59}"/>
              </a:ext>
            </a:extLst>
          </p:cNvPr>
          <p:cNvGraphicFramePr>
            <a:graphicFrameLocks noGrp="1"/>
          </p:cNvGraphicFramePr>
          <p:nvPr>
            <p:extLst>
              <p:ext uri="{D42A27DB-BD31-4B8C-83A1-F6EECF244321}">
                <p14:modId xmlns:p14="http://schemas.microsoft.com/office/powerpoint/2010/main" val="3513899442"/>
              </p:ext>
            </p:extLst>
          </p:nvPr>
        </p:nvGraphicFramePr>
        <p:xfrm>
          <a:off x="827698" y="2492704"/>
          <a:ext cx="7271991" cy="741680"/>
        </p:xfrm>
        <a:graphic>
          <a:graphicData uri="http://schemas.openxmlformats.org/drawingml/2006/table">
            <a:tbl>
              <a:tblPr firstRow="1" bandRow="1">
                <a:tableStyleId>{5C22544A-7EE6-4342-B048-85BDC9FD1C3A}</a:tableStyleId>
              </a:tblPr>
              <a:tblGrid>
                <a:gridCol w="2423997">
                  <a:extLst>
                    <a:ext uri="{9D8B030D-6E8A-4147-A177-3AD203B41FA5}">
                      <a16:colId xmlns:a16="http://schemas.microsoft.com/office/drawing/2014/main" val="942895670"/>
                    </a:ext>
                  </a:extLst>
                </a:gridCol>
                <a:gridCol w="2423997">
                  <a:extLst>
                    <a:ext uri="{9D8B030D-6E8A-4147-A177-3AD203B41FA5}">
                      <a16:colId xmlns:a16="http://schemas.microsoft.com/office/drawing/2014/main" val="3243028751"/>
                    </a:ext>
                  </a:extLst>
                </a:gridCol>
                <a:gridCol w="2423997">
                  <a:extLst>
                    <a:ext uri="{9D8B030D-6E8A-4147-A177-3AD203B41FA5}">
                      <a16:colId xmlns:a16="http://schemas.microsoft.com/office/drawing/2014/main" val="493010527"/>
                    </a:ext>
                  </a:extLst>
                </a:gridCol>
              </a:tblGrid>
              <a:tr h="370840">
                <a:tc>
                  <a:txBody>
                    <a:bodyPr/>
                    <a:lstStyle/>
                    <a:p>
                      <a:pPr algn="ctr"/>
                      <a:r>
                        <a:rPr lang="fr-FR" b="1" dirty="0"/>
                        <a:t>MAE</a:t>
                      </a:r>
                    </a:p>
                  </a:txBody>
                  <a:tcPr/>
                </a:tc>
                <a:tc>
                  <a:txBody>
                    <a:bodyPr/>
                    <a:lstStyle/>
                    <a:p>
                      <a:pPr algn="ctr"/>
                      <a:r>
                        <a:rPr lang="fr-FR" b="1" dirty="0"/>
                        <a:t>RMSE</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1" i="0" kern="1200" dirty="0">
                          <a:solidFill>
                            <a:schemeClr val="lt1"/>
                          </a:solidFill>
                          <a:effectLst/>
                          <a:latin typeface="+mn-lt"/>
                          <a:ea typeface="+mn-ea"/>
                          <a:cs typeface="+mn-cs"/>
                        </a:rPr>
                        <a:t>R²</a:t>
                      </a:r>
                    </a:p>
                  </a:txBody>
                  <a:tcPr/>
                </a:tc>
                <a:extLst>
                  <a:ext uri="{0D108BD9-81ED-4DB2-BD59-A6C34878D82A}">
                    <a16:rowId xmlns:a16="http://schemas.microsoft.com/office/drawing/2014/main" val="3944095078"/>
                  </a:ext>
                </a:extLst>
              </a:tr>
              <a:tr h="370840">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0.0140</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0.0249</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0.8201</a:t>
                      </a:r>
                    </a:p>
                  </a:txBody>
                  <a:tcPr/>
                </a:tc>
                <a:extLst>
                  <a:ext uri="{0D108BD9-81ED-4DB2-BD59-A6C34878D82A}">
                    <a16:rowId xmlns:a16="http://schemas.microsoft.com/office/drawing/2014/main" val="3977727043"/>
                  </a:ext>
                </a:extLst>
              </a:tr>
            </a:tbl>
          </a:graphicData>
        </a:graphic>
      </p:graphicFrame>
    </p:spTree>
    <p:extLst>
      <p:ext uri="{BB962C8B-B14F-4D97-AF65-F5344CB8AC3E}">
        <p14:creationId xmlns:p14="http://schemas.microsoft.com/office/powerpoint/2010/main" val="3499408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1BF0871-A83B-6D4C-8C63-6A808FE85C26}"/>
              </a:ext>
            </a:extLst>
          </p:cNvPr>
          <p:cNvSpPr>
            <a:spLocks noGrp="1"/>
          </p:cNvSpPr>
          <p:nvPr>
            <p:ph type="title"/>
          </p:nvPr>
        </p:nvSpPr>
        <p:spPr>
          <a:xfrm>
            <a:off x="126125" y="484632"/>
            <a:ext cx="3281988" cy="2287355"/>
          </a:xfrm>
        </p:spPr>
        <p:txBody>
          <a:bodyPr vert="horz" lIns="91440" tIns="45720" rIns="91440" bIns="45720" rtlCol="0" anchor="t">
            <a:normAutofit fontScale="90000"/>
          </a:bodyPr>
          <a:lstStyle/>
          <a:p>
            <a:pPr algn="ctr" defTabSz="457200">
              <a:lnSpc>
                <a:spcPct val="90000"/>
              </a:lnSpc>
            </a:pPr>
            <a:r>
              <a:rPr lang="en-US" sz="4400" b="1" i="0" kern="1200" dirty="0">
                <a:solidFill>
                  <a:srgbClr val="EBEBEB"/>
                </a:solidFill>
                <a:latin typeface="+mj-lt"/>
                <a:ea typeface="+mj-ea"/>
                <a:cs typeface="+mj-cs"/>
              </a:rPr>
              <a:t>RÉALITÉ </a:t>
            </a:r>
            <a:br>
              <a:rPr lang="en-US" sz="4400" b="1" i="0" kern="1200" dirty="0">
                <a:solidFill>
                  <a:srgbClr val="EBEBEB"/>
                </a:solidFill>
                <a:latin typeface="+mj-lt"/>
                <a:ea typeface="+mj-ea"/>
                <a:cs typeface="+mj-cs"/>
              </a:rPr>
            </a:br>
            <a:r>
              <a:rPr lang="en-US" sz="4400" b="1" i="0" kern="1200" dirty="0">
                <a:solidFill>
                  <a:srgbClr val="EBEBEB"/>
                </a:solidFill>
                <a:latin typeface="+mj-lt"/>
                <a:ea typeface="+mj-ea"/>
                <a:cs typeface="+mj-cs"/>
              </a:rPr>
              <a:t>VS PRÉDICTION</a:t>
            </a:r>
          </a:p>
        </p:txBody>
      </p:sp>
      <p:sp>
        <p:nvSpPr>
          <p:cNvPr id="13" name="Rectangle 12">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84632"/>
            <a:ext cx="4938073"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C2B7BCD8-3B56-8744-8229-8029524012EE}"/>
              </a:ext>
            </a:extLst>
          </p:cNvPr>
          <p:cNvPicPr>
            <a:picLocks noChangeAspect="1"/>
          </p:cNvPicPr>
          <p:nvPr/>
        </p:nvPicPr>
        <p:blipFill>
          <a:blip r:embed="rId2"/>
          <a:stretch>
            <a:fillRect/>
          </a:stretch>
        </p:blipFill>
        <p:spPr>
          <a:xfrm>
            <a:off x="3853382" y="1297997"/>
            <a:ext cx="4803920" cy="4314528"/>
          </a:xfrm>
          <a:prstGeom prst="rect">
            <a:avLst/>
          </a:prstGeom>
          <a:effectLst/>
        </p:spPr>
      </p:pic>
      <p:sp>
        <p:nvSpPr>
          <p:cNvPr id="17" name="Rectangle 16">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6" name="Titre 1">
            <a:extLst>
              <a:ext uri="{FF2B5EF4-FFF2-40B4-BE49-F238E27FC236}">
                <a16:creationId xmlns:a16="http://schemas.microsoft.com/office/drawing/2014/main" id="{9470E6FA-ECB6-2B29-3DC0-E304BED8BC7B}"/>
              </a:ext>
            </a:extLst>
          </p:cNvPr>
          <p:cNvSpPr txBox="1">
            <a:spLocks/>
          </p:cNvSpPr>
          <p:nvPr/>
        </p:nvSpPr>
        <p:spPr>
          <a:xfrm>
            <a:off x="307862" y="2596055"/>
            <a:ext cx="2989693" cy="3934968"/>
          </a:xfrm>
          <a:prstGeom prst="rect">
            <a:avLst/>
          </a:prstGeom>
        </p:spPr>
        <p:txBody>
          <a:bodyPr vert="horz" lIns="91440" tIns="45720" rIns="91440" bIns="45720" rtlCol="0">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7200">
              <a:lnSpc>
                <a:spcPct val="90000"/>
              </a:lnSpc>
              <a:spcBef>
                <a:spcPts val="1000"/>
              </a:spcBef>
              <a:buClr>
                <a:schemeClr val="bg2">
                  <a:lumMod val="40000"/>
                  <a:lumOff val="60000"/>
                </a:schemeClr>
              </a:buClr>
              <a:buSzPct val="80000"/>
              <a:buFont typeface="Wingdings 3" charset="2"/>
              <a:buChar char=""/>
            </a:pPr>
            <a:r>
              <a:rPr lang="en-US" sz="1700" dirty="0">
                <a:solidFill>
                  <a:srgbClr val="FFFFFF"/>
                </a:solidFill>
              </a:rPr>
              <a:t> </a:t>
            </a:r>
            <a:r>
              <a:rPr lang="en-US" sz="1700" dirty="0" err="1">
                <a:solidFill>
                  <a:srgbClr val="FFFFFF"/>
                </a:solidFill>
              </a:rPr>
              <a:t>Chaque</a:t>
            </a:r>
            <a:r>
              <a:rPr lang="en-US" sz="1700" dirty="0">
                <a:solidFill>
                  <a:srgbClr val="FFFFFF"/>
                </a:solidFill>
              </a:rPr>
              <a:t> point </a:t>
            </a:r>
            <a:r>
              <a:rPr lang="en-US" sz="1700" dirty="0" err="1">
                <a:solidFill>
                  <a:srgbClr val="FFFFFF"/>
                </a:solidFill>
              </a:rPr>
              <a:t>représente</a:t>
            </a:r>
            <a:r>
              <a:rPr lang="en-US" sz="1700" dirty="0">
                <a:solidFill>
                  <a:srgbClr val="FFFFFF"/>
                </a:solidFill>
              </a:rPr>
              <a:t> </a:t>
            </a:r>
            <a:r>
              <a:rPr lang="en-US" sz="1700" dirty="0" err="1">
                <a:solidFill>
                  <a:srgbClr val="FFFFFF"/>
                </a:solidFill>
              </a:rPr>
              <a:t>une</a:t>
            </a:r>
            <a:r>
              <a:rPr lang="en-US" sz="1700" dirty="0">
                <a:solidFill>
                  <a:srgbClr val="FFFFFF"/>
                </a:solidFill>
              </a:rPr>
              <a:t> commune pour </a:t>
            </a:r>
            <a:r>
              <a:rPr lang="en-US" sz="1700" dirty="0" err="1">
                <a:solidFill>
                  <a:srgbClr val="FFFFFF"/>
                </a:solidFill>
              </a:rPr>
              <a:t>une</a:t>
            </a:r>
            <a:r>
              <a:rPr lang="en-US" sz="1700" dirty="0">
                <a:solidFill>
                  <a:srgbClr val="FFFFFF"/>
                </a:solidFill>
              </a:rPr>
              <a:t> </a:t>
            </a:r>
            <a:r>
              <a:rPr lang="en-US" sz="1700" dirty="0" err="1">
                <a:solidFill>
                  <a:srgbClr val="FFFFFF"/>
                </a:solidFill>
              </a:rPr>
              <a:t>année</a:t>
            </a:r>
            <a:r>
              <a:rPr lang="en-US" sz="1700" dirty="0">
                <a:solidFill>
                  <a:srgbClr val="FFFFFF"/>
                </a:solidFill>
              </a:rPr>
              <a:t> donnée.</a:t>
            </a:r>
            <a:br>
              <a:rPr lang="en-US" sz="1700" dirty="0">
                <a:solidFill>
                  <a:srgbClr val="FFFFFF"/>
                </a:solidFill>
              </a:rPr>
            </a:br>
            <a:r>
              <a:rPr lang="en-US" sz="1700" dirty="0">
                <a:solidFill>
                  <a:srgbClr val="FFFFFF"/>
                </a:solidFill>
              </a:rPr>
              <a:t>Les points </a:t>
            </a:r>
            <a:r>
              <a:rPr lang="en-US" sz="1700" dirty="0" err="1">
                <a:solidFill>
                  <a:srgbClr val="FFFFFF"/>
                </a:solidFill>
              </a:rPr>
              <a:t>proches</a:t>
            </a:r>
            <a:r>
              <a:rPr lang="en-US" sz="1700" dirty="0">
                <a:solidFill>
                  <a:srgbClr val="FFFFFF"/>
                </a:solidFill>
              </a:rPr>
              <a:t> de la </a:t>
            </a:r>
            <a:r>
              <a:rPr lang="en-US" sz="1700" dirty="0" err="1">
                <a:solidFill>
                  <a:srgbClr val="FFFFFF"/>
                </a:solidFill>
              </a:rPr>
              <a:t>diagonale</a:t>
            </a:r>
            <a:r>
              <a:rPr lang="en-US" sz="1700" dirty="0">
                <a:solidFill>
                  <a:srgbClr val="FFFFFF"/>
                </a:solidFill>
              </a:rPr>
              <a:t> rouge </a:t>
            </a:r>
            <a:r>
              <a:rPr lang="en-US" sz="1700" dirty="0" err="1">
                <a:solidFill>
                  <a:srgbClr val="FFFFFF"/>
                </a:solidFill>
              </a:rPr>
              <a:t>signifient</a:t>
            </a:r>
            <a:r>
              <a:rPr lang="en-US" sz="1700" dirty="0">
                <a:solidFill>
                  <a:srgbClr val="FFFFFF"/>
                </a:solidFill>
              </a:rPr>
              <a:t> </a:t>
            </a:r>
            <a:r>
              <a:rPr lang="en-US" sz="1700" dirty="0" err="1">
                <a:solidFill>
                  <a:srgbClr val="FFFFFF"/>
                </a:solidFill>
              </a:rPr>
              <a:t>une</a:t>
            </a:r>
            <a:r>
              <a:rPr lang="en-US" sz="1700" dirty="0">
                <a:solidFill>
                  <a:srgbClr val="FFFFFF"/>
                </a:solidFill>
              </a:rPr>
              <a:t> bonne </a:t>
            </a:r>
            <a:r>
              <a:rPr lang="en-US" sz="1700" dirty="0" err="1">
                <a:solidFill>
                  <a:srgbClr val="FFFFFF"/>
                </a:solidFill>
              </a:rPr>
              <a:t>correspondance</a:t>
            </a:r>
            <a:r>
              <a:rPr lang="en-US" sz="1700" dirty="0">
                <a:solidFill>
                  <a:srgbClr val="FFFFFF"/>
                </a:solidFill>
              </a:rPr>
              <a:t> entre la phase </a:t>
            </a:r>
            <a:r>
              <a:rPr lang="en-US" sz="1700" dirty="0" err="1">
                <a:solidFill>
                  <a:srgbClr val="FFFFFF"/>
                </a:solidFill>
              </a:rPr>
              <a:t>réelle</a:t>
            </a:r>
            <a:r>
              <a:rPr lang="en-US" sz="1700" dirty="0">
                <a:solidFill>
                  <a:srgbClr val="FFFFFF"/>
                </a:solidFill>
              </a:rPr>
              <a:t> et la phase </a:t>
            </a:r>
            <a:r>
              <a:rPr lang="en-US" sz="1700" dirty="0" err="1">
                <a:solidFill>
                  <a:srgbClr val="FFFFFF"/>
                </a:solidFill>
              </a:rPr>
              <a:t>prédite</a:t>
            </a:r>
            <a:r>
              <a:rPr lang="en-US" sz="1700" dirty="0">
                <a:solidFill>
                  <a:srgbClr val="FFFFFF"/>
                </a:solidFill>
              </a:rPr>
              <a:t>.</a:t>
            </a:r>
          </a:p>
          <a:p>
            <a:pPr defTabSz="457200">
              <a:lnSpc>
                <a:spcPct val="90000"/>
              </a:lnSpc>
              <a:spcBef>
                <a:spcPts val="1000"/>
              </a:spcBef>
              <a:buClr>
                <a:schemeClr val="bg2">
                  <a:lumMod val="40000"/>
                  <a:lumOff val="60000"/>
                </a:schemeClr>
              </a:buClr>
              <a:buSzPct val="80000"/>
            </a:pPr>
            <a:br>
              <a:rPr lang="en-US" sz="1700" dirty="0">
                <a:solidFill>
                  <a:srgbClr val="FFFFFF"/>
                </a:solidFill>
              </a:rPr>
            </a:br>
            <a:r>
              <a:rPr lang="en-US" sz="1700" dirty="0">
                <a:solidFill>
                  <a:srgbClr val="FFFFFF"/>
                </a:solidFill>
              </a:rPr>
              <a:t>→ Le </a:t>
            </a:r>
            <a:r>
              <a:rPr lang="en-US" sz="1700" dirty="0" err="1">
                <a:solidFill>
                  <a:srgbClr val="FFFFFF"/>
                </a:solidFill>
              </a:rPr>
              <a:t>modèle</a:t>
            </a:r>
            <a:r>
              <a:rPr lang="en-US" sz="1700" dirty="0">
                <a:solidFill>
                  <a:srgbClr val="FFFFFF"/>
                </a:solidFill>
              </a:rPr>
              <a:t> </a:t>
            </a:r>
            <a:r>
              <a:rPr lang="en-US" sz="1700" dirty="0" err="1">
                <a:solidFill>
                  <a:srgbClr val="FFFFFF"/>
                </a:solidFill>
              </a:rPr>
              <a:t>colle</a:t>
            </a:r>
            <a:r>
              <a:rPr lang="en-US" sz="1700" dirty="0">
                <a:solidFill>
                  <a:srgbClr val="FFFFFF"/>
                </a:solidFill>
              </a:rPr>
              <a:t> bien à la </a:t>
            </a:r>
            <a:r>
              <a:rPr lang="en-US" sz="1700" dirty="0" err="1">
                <a:solidFill>
                  <a:srgbClr val="FFFFFF"/>
                </a:solidFill>
              </a:rPr>
              <a:t>réalité</a:t>
            </a:r>
            <a:r>
              <a:rPr lang="en-US" sz="1700" dirty="0">
                <a:solidFill>
                  <a:srgbClr val="FFFFFF"/>
                </a:solidFill>
              </a:rPr>
              <a:t> </a:t>
            </a:r>
            <a:r>
              <a:rPr lang="en-US" sz="1700" dirty="0" err="1">
                <a:solidFill>
                  <a:srgbClr val="FFFFFF"/>
                </a:solidFill>
              </a:rPr>
              <a:t>observée</a:t>
            </a:r>
            <a:r>
              <a:rPr lang="en-US" sz="1700" dirty="0">
                <a:solidFill>
                  <a:srgbClr val="FFFFFF"/>
                </a:solidFill>
              </a:rPr>
              <a:t>, sans </a:t>
            </a:r>
            <a:r>
              <a:rPr lang="en-US" sz="1700" dirty="0" err="1">
                <a:solidFill>
                  <a:srgbClr val="FFFFFF"/>
                </a:solidFill>
              </a:rPr>
              <a:t>biais</a:t>
            </a:r>
            <a:r>
              <a:rPr lang="en-US" sz="1700" dirty="0">
                <a:solidFill>
                  <a:srgbClr val="FFFFFF"/>
                </a:solidFill>
              </a:rPr>
              <a:t> </a:t>
            </a:r>
            <a:r>
              <a:rPr lang="en-US" sz="1700" dirty="0" err="1">
                <a:solidFill>
                  <a:srgbClr val="FFFFFF"/>
                </a:solidFill>
              </a:rPr>
              <a:t>majeur</a:t>
            </a:r>
            <a:r>
              <a:rPr lang="en-US" sz="1700" dirty="0">
                <a:solidFill>
                  <a:srgbClr val="FFFFFF"/>
                </a:solidFill>
              </a:rPr>
              <a:t> </a:t>
            </a:r>
            <a:r>
              <a:rPr lang="en-US" sz="1700" dirty="0" err="1">
                <a:solidFill>
                  <a:srgbClr val="FFFFFF"/>
                </a:solidFill>
              </a:rPr>
              <a:t>détecté</a:t>
            </a:r>
            <a:r>
              <a:rPr lang="en-US" sz="1700" dirty="0">
                <a:solidFill>
                  <a:srgbClr val="FFFFFF"/>
                </a:solidFill>
              </a:rPr>
              <a:t>.</a:t>
            </a:r>
          </a:p>
          <a:p>
            <a:pPr defTabSz="457200">
              <a:lnSpc>
                <a:spcPct val="90000"/>
              </a:lnSpc>
              <a:spcBef>
                <a:spcPts val="1000"/>
              </a:spcBef>
              <a:buClr>
                <a:schemeClr val="bg2">
                  <a:lumMod val="40000"/>
                  <a:lumOff val="60000"/>
                </a:schemeClr>
              </a:buClr>
              <a:buSzPct val="80000"/>
              <a:buFont typeface="Wingdings 3" charset="2"/>
              <a:buChar char=""/>
            </a:pPr>
            <a:endParaRPr lang="en-US" sz="1700" dirty="0">
              <a:solidFill>
                <a:srgbClr val="FFFFFF"/>
              </a:solidFill>
            </a:endParaRPr>
          </a:p>
        </p:txBody>
      </p:sp>
    </p:spTree>
    <p:extLst>
      <p:ext uri="{BB962C8B-B14F-4D97-AF65-F5344CB8AC3E}">
        <p14:creationId xmlns:p14="http://schemas.microsoft.com/office/powerpoint/2010/main" val="168083810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3AB787-23E9-08FA-6FB8-7F7A2FB64810}"/>
              </a:ext>
            </a:extLst>
          </p:cNvPr>
          <p:cNvSpPr>
            <a:spLocks noGrp="1"/>
          </p:cNvSpPr>
          <p:nvPr>
            <p:ph type="title"/>
          </p:nvPr>
        </p:nvSpPr>
        <p:spPr>
          <a:xfrm>
            <a:off x="1282803" y="452718"/>
            <a:ext cx="6578393" cy="745461"/>
          </a:xfrm>
        </p:spPr>
        <p:txBody>
          <a:bodyPr/>
          <a:lstStyle/>
          <a:p>
            <a:pPr algn="ctr"/>
            <a:r>
              <a:rPr lang="fr-FR" sz="4000" b="1" dirty="0"/>
              <a:t>DISTRIBUTION DES RÉSIDUS</a:t>
            </a:r>
          </a:p>
        </p:txBody>
      </p:sp>
      <p:pic>
        <p:nvPicPr>
          <p:cNvPr id="5" name="Image 4">
            <a:extLst>
              <a:ext uri="{FF2B5EF4-FFF2-40B4-BE49-F238E27FC236}">
                <a16:creationId xmlns:a16="http://schemas.microsoft.com/office/drawing/2014/main" id="{901DD81D-FDB0-5594-DDF3-C6E6F537F9FB}"/>
              </a:ext>
            </a:extLst>
          </p:cNvPr>
          <p:cNvPicPr>
            <a:picLocks noChangeAspect="1"/>
          </p:cNvPicPr>
          <p:nvPr/>
        </p:nvPicPr>
        <p:blipFill>
          <a:blip r:embed="rId2"/>
          <a:stretch>
            <a:fillRect/>
          </a:stretch>
        </p:blipFill>
        <p:spPr>
          <a:xfrm>
            <a:off x="1735129" y="2195340"/>
            <a:ext cx="5847701" cy="3497815"/>
          </a:xfrm>
          <a:prstGeom prst="rect">
            <a:avLst/>
          </a:prstGeom>
        </p:spPr>
      </p:pic>
      <p:graphicFrame>
        <p:nvGraphicFramePr>
          <p:cNvPr id="6" name="Tableau 5">
            <a:extLst>
              <a:ext uri="{FF2B5EF4-FFF2-40B4-BE49-F238E27FC236}">
                <a16:creationId xmlns:a16="http://schemas.microsoft.com/office/drawing/2014/main" id="{E8C67EDA-01BB-FD03-FF26-51C3E1C83CEE}"/>
              </a:ext>
            </a:extLst>
          </p:cNvPr>
          <p:cNvGraphicFramePr>
            <a:graphicFrameLocks noGrp="1"/>
          </p:cNvGraphicFramePr>
          <p:nvPr>
            <p:extLst>
              <p:ext uri="{D42A27DB-BD31-4B8C-83A1-F6EECF244321}">
                <p14:modId xmlns:p14="http://schemas.microsoft.com/office/powerpoint/2010/main" val="1550253494"/>
              </p:ext>
            </p:extLst>
          </p:nvPr>
        </p:nvGraphicFramePr>
        <p:xfrm>
          <a:off x="236483" y="5890828"/>
          <a:ext cx="8671034" cy="731520"/>
        </p:xfrm>
        <a:graphic>
          <a:graphicData uri="http://schemas.openxmlformats.org/drawingml/2006/table">
            <a:tbl>
              <a:tblPr firstRow="1" bandRow="1">
                <a:tableStyleId>{5C22544A-7EE6-4342-B048-85BDC9FD1C3A}</a:tableStyleId>
              </a:tblPr>
              <a:tblGrid>
                <a:gridCol w="1625780">
                  <a:extLst>
                    <a:ext uri="{9D8B030D-6E8A-4147-A177-3AD203B41FA5}">
                      <a16:colId xmlns:a16="http://schemas.microsoft.com/office/drawing/2014/main" val="475033836"/>
                    </a:ext>
                  </a:extLst>
                </a:gridCol>
                <a:gridCol w="2348418">
                  <a:extLst>
                    <a:ext uri="{9D8B030D-6E8A-4147-A177-3AD203B41FA5}">
                      <a16:colId xmlns:a16="http://schemas.microsoft.com/office/drawing/2014/main" val="3701978826"/>
                    </a:ext>
                  </a:extLst>
                </a:gridCol>
                <a:gridCol w="2348418">
                  <a:extLst>
                    <a:ext uri="{9D8B030D-6E8A-4147-A177-3AD203B41FA5}">
                      <a16:colId xmlns:a16="http://schemas.microsoft.com/office/drawing/2014/main" val="2136183747"/>
                    </a:ext>
                  </a:extLst>
                </a:gridCol>
                <a:gridCol w="2348418">
                  <a:extLst>
                    <a:ext uri="{9D8B030D-6E8A-4147-A177-3AD203B41FA5}">
                      <a16:colId xmlns:a16="http://schemas.microsoft.com/office/drawing/2014/main" val="1082989138"/>
                    </a:ext>
                  </a:extLst>
                </a:gridCol>
              </a:tblGrid>
              <a:tr h="309669">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1" i="0" kern="1200" dirty="0" err="1">
                          <a:solidFill>
                            <a:schemeClr val="lt1"/>
                          </a:solidFill>
                          <a:effectLst/>
                          <a:latin typeface="+mn-lt"/>
                          <a:ea typeface="+mn-ea"/>
                          <a:cs typeface="+mn-cs"/>
                        </a:rPr>
                        <a:t>Mean</a:t>
                      </a:r>
                      <a:endParaRPr lang="fr-FR" sz="1800" b="1" i="0" kern="1200" dirty="0">
                        <a:solidFill>
                          <a:schemeClr val="lt1"/>
                        </a:solidFill>
                        <a:effectLst/>
                        <a:latin typeface="+mn-lt"/>
                        <a:ea typeface="+mn-ea"/>
                        <a:cs typeface="+mn-cs"/>
                      </a:endParaRP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1" i="0" kern="1200" dirty="0">
                          <a:solidFill>
                            <a:schemeClr val="lt1"/>
                          </a:solidFill>
                          <a:effectLst/>
                          <a:latin typeface="+mn-lt"/>
                          <a:ea typeface="+mn-ea"/>
                          <a:cs typeface="+mn-cs"/>
                        </a:rPr>
                        <a:t>Std</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1" i="0" kern="1200" dirty="0">
                          <a:solidFill>
                            <a:schemeClr val="lt1"/>
                          </a:solidFill>
                          <a:effectLst/>
                          <a:latin typeface="+mn-lt"/>
                          <a:ea typeface="+mn-ea"/>
                          <a:cs typeface="+mn-cs"/>
                        </a:rPr>
                        <a:t>Min</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1" i="0" kern="1200" dirty="0">
                          <a:solidFill>
                            <a:schemeClr val="lt1"/>
                          </a:solidFill>
                          <a:effectLst/>
                          <a:latin typeface="+mn-lt"/>
                          <a:ea typeface="+mn-ea"/>
                          <a:cs typeface="+mn-cs"/>
                        </a:rPr>
                        <a:t>Max</a:t>
                      </a:r>
                    </a:p>
                  </a:txBody>
                  <a:tcPr/>
                </a:tc>
                <a:extLst>
                  <a:ext uri="{0D108BD9-81ED-4DB2-BD59-A6C34878D82A}">
                    <a16:rowId xmlns:a16="http://schemas.microsoft.com/office/drawing/2014/main" val="275901507"/>
                  </a:ext>
                </a:extLst>
              </a:tr>
              <a:tr h="309669">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-0.000346</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0.024896</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-0.099099</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0.153379</a:t>
                      </a:r>
                    </a:p>
                  </a:txBody>
                  <a:tcPr/>
                </a:tc>
                <a:extLst>
                  <a:ext uri="{0D108BD9-81ED-4DB2-BD59-A6C34878D82A}">
                    <a16:rowId xmlns:a16="http://schemas.microsoft.com/office/drawing/2014/main" val="3964409081"/>
                  </a:ext>
                </a:extLst>
              </a:tr>
            </a:tbl>
          </a:graphicData>
        </a:graphic>
      </p:graphicFrame>
      <p:sp>
        <p:nvSpPr>
          <p:cNvPr id="7" name="Titre 1">
            <a:extLst>
              <a:ext uri="{FF2B5EF4-FFF2-40B4-BE49-F238E27FC236}">
                <a16:creationId xmlns:a16="http://schemas.microsoft.com/office/drawing/2014/main" id="{FA0B8595-50DD-582D-EE41-AFDF96043CFD}"/>
              </a:ext>
            </a:extLst>
          </p:cNvPr>
          <p:cNvSpPr txBox="1">
            <a:spLocks/>
          </p:cNvSpPr>
          <p:nvPr/>
        </p:nvSpPr>
        <p:spPr>
          <a:xfrm>
            <a:off x="410444" y="1324029"/>
            <a:ext cx="8497073" cy="745461"/>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base" latinLnBrk="1"/>
            <a:r>
              <a:rPr lang="fr-FR" sz="1600" dirty="0"/>
              <a:t>Il n'y a pas </a:t>
            </a:r>
            <a:r>
              <a:rPr lang="fr-FR" sz="1600" dirty="0" err="1"/>
              <a:t>pas</a:t>
            </a:r>
            <a:r>
              <a:rPr lang="fr-FR" sz="1600" dirty="0"/>
              <a:t> de biais global car la moyenne est proche de 0.</a:t>
            </a:r>
          </a:p>
          <a:p>
            <a:pPr fontAlgn="base" latinLnBrk="1"/>
            <a:r>
              <a:rPr lang="fr-FR" sz="1600" dirty="0"/>
              <a:t>On peut remarquer que les valeurs min/max ne sont pas extrêmes car le modèle ne se trompe pas beaucoup.</a:t>
            </a:r>
          </a:p>
          <a:p>
            <a:pPr algn="ctr"/>
            <a:endParaRPr lang="fr-FR" sz="1400" b="1" dirty="0"/>
          </a:p>
        </p:txBody>
      </p:sp>
    </p:spTree>
    <p:extLst>
      <p:ext uri="{BB962C8B-B14F-4D97-AF65-F5344CB8AC3E}">
        <p14:creationId xmlns:p14="http://schemas.microsoft.com/office/powerpoint/2010/main" val="2601037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1702677" y="483380"/>
            <a:ext cx="5495306" cy="976850"/>
          </a:xfrm>
        </p:spPr>
        <p:txBody>
          <a:bodyPr>
            <a:normAutofit/>
          </a:bodyPr>
          <a:lstStyle/>
          <a:p>
            <a:r>
              <a:rPr lang="fr-FR" sz="4000" b="1" dirty="0">
                <a:solidFill>
                  <a:srgbClr val="EBEBEB"/>
                </a:solidFill>
              </a:rPr>
              <a:t>OBJECTIFS DU PROJET</a:t>
            </a:r>
          </a:p>
        </p:txBody>
      </p:sp>
      <p:sp>
        <p:nvSpPr>
          <p:cNvPr id="13" name="Rectangle 12">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5" name="Freeform: Shape 14">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fr-FR"/>
          </a:p>
        </p:txBody>
      </p:sp>
      <p:graphicFrame>
        <p:nvGraphicFramePr>
          <p:cNvPr id="5" name="Content Placeholder 2">
            <a:extLst>
              <a:ext uri="{FF2B5EF4-FFF2-40B4-BE49-F238E27FC236}">
                <a16:creationId xmlns:a16="http://schemas.microsoft.com/office/drawing/2014/main" id="{EF54DC32-6C10-1282-F50B-31BCE225844D}"/>
              </a:ext>
            </a:extLst>
          </p:cNvPr>
          <p:cNvGraphicFramePr>
            <a:graphicFrameLocks noGrp="1"/>
          </p:cNvGraphicFramePr>
          <p:nvPr>
            <p:ph idx="1"/>
            <p:extLst>
              <p:ext uri="{D42A27DB-BD31-4B8C-83A1-F6EECF244321}">
                <p14:modId xmlns:p14="http://schemas.microsoft.com/office/powerpoint/2010/main" val="2970875943"/>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90B4B9-C0F6-BD16-36AC-D176E22A6869}"/>
              </a:ext>
            </a:extLst>
          </p:cNvPr>
          <p:cNvSpPr>
            <a:spLocks noGrp="1"/>
          </p:cNvSpPr>
          <p:nvPr>
            <p:ph type="title"/>
          </p:nvPr>
        </p:nvSpPr>
        <p:spPr>
          <a:xfrm>
            <a:off x="0" y="629266"/>
            <a:ext cx="4569712" cy="2271589"/>
          </a:xfrm>
        </p:spPr>
        <p:txBody>
          <a:bodyPr>
            <a:noAutofit/>
          </a:bodyPr>
          <a:lstStyle/>
          <a:p>
            <a:pPr algn="ctr">
              <a:lnSpc>
                <a:spcPct val="90000"/>
              </a:lnSpc>
            </a:pPr>
            <a:r>
              <a:rPr lang="fr-FR" sz="3200" b="1" dirty="0">
                <a:solidFill>
                  <a:srgbClr val="EBEBEB"/>
                </a:solidFill>
              </a:rPr>
              <a:t>VÉRIFICATION DE</a:t>
            </a:r>
            <a:br>
              <a:rPr lang="fr-FR" sz="3200" b="1" dirty="0">
                <a:solidFill>
                  <a:srgbClr val="EBEBEB"/>
                </a:solidFill>
              </a:rPr>
            </a:br>
            <a:r>
              <a:rPr lang="fr-FR" sz="3200" b="1" dirty="0">
                <a:solidFill>
                  <a:srgbClr val="EBEBEB"/>
                </a:solidFill>
              </a:rPr>
              <a:t>OVERFITTING (SURAPPRENTISSAGE)</a:t>
            </a:r>
          </a:p>
        </p:txBody>
      </p:sp>
      <p:sp>
        <p:nvSpPr>
          <p:cNvPr id="11" name="Rectangle 10">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484632"/>
            <a:ext cx="3847653"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 name="Espace réservé du contenu 2">
            <a:extLst>
              <a:ext uri="{FF2B5EF4-FFF2-40B4-BE49-F238E27FC236}">
                <a16:creationId xmlns:a16="http://schemas.microsoft.com/office/drawing/2014/main" id="{3C3FCDCD-AFD1-242B-C9A4-2172AE3BE7D4}"/>
              </a:ext>
            </a:extLst>
          </p:cNvPr>
          <p:cNvSpPr>
            <a:spLocks noGrp="1"/>
          </p:cNvSpPr>
          <p:nvPr>
            <p:ph idx="1"/>
          </p:nvPr>
        </p:nvSpPr>
        <p:spPr>
          <a:xfrm>
            <a:off x="430799" y="2900855"/>
            <a:ext cx="3708113" cy="3063766"/>
          </a:xfrm>
        </p:spPr>
        <p:txBody>
          <a:bodyPr>
            <a:normAutofit/>
          </a:bodyPr>
          <a:lstStyle/>
          <a:p>
            <a:pPr marL="0" indent="0">
              <a:buNone/>
            </a:pPr>
            <a:r>
              <a:rPr lang="fr-FR" dirty="0">
                <a:solidFill>
                  <a:srgbClr val="FFFFFF"/>
                </a:solidFill>
              </a:rPr>
              <a:t>Pour vérifier ça :</a:t>
            </a:r>
          </a:p>
          <a:p>
            <a:r>
              <a:rPr lang="fr-FR" dirty="0">
                <a:solidFill>
                  <a:srgbClr val="FFFFFF"/>
                </a:solidFill>
              </a:rPr>
              <a:t>on mesure l’erreur sur l’échantillon d’entraînement (données connues),</a:t>
            </a:r>
          </a:p>
          <a:p>
            <a:r>
              <a:rPr lang="fr-FR" dirty="0">
                <a:solidFill>
                  <a:srgbClr val="FFFFFF"/>
                </a:solidFill>
              </a:rPr>
              <a:t>on mesure l’erreur sur l’échantillon de test (données jamais vues)</a:t>
            </a:r>
          </a:p>
          <a:p>
            <a:endParaRPr lang="fr-FR" dirty="0">
              <a:solidFill>
                <a:srgbClr val="FFFFFF"/>
              </a:solidFill>
            </a:endParaRPr>
          </a:p>
        </p:txBody>
      </p:sp>
      <p:graphicFrame>
        <p:nvGraphicFramePr>
          <p:cNvPr id="4" name="Tableau 3">
            <a:extLst>
              <a:ext uri="{FF2B5EF4-FFF2-40B4-BE49-F238E27FC236}">
                <a16:creationId xmlns:a16="http://schemas.microsoft.com/office/drawing/2014/main" id="{B81D37E4-3BFF-80C8-3AE7-FC6D569309C8}"/>
              </a:ext>
            </a:extLst>
          </p:cNvPr>
          <p:cNvGraphicFramePr>
            <a:graphicFrameLocks noGrp="1"/>
          </p:cNvGraphicFramePr>
          <p:nvPr>
            <p:extLst>
              <p:ext uri="{D42A27DB-BD31-4B8C-83A1-F6EECF244321}">
                <p14:modId xmlns:p14="http://schemas.microsoft.com/office/powerpoint/2010/main" val="667682980"/>
              </p:ext>
            </p:extLst>
          </p:nvPr>
        </p:nvGraphicFramePr>
        <p:xfrm>
          <a:off x="5295516" y="1440426"/>
          <a:ext cx="3122995" cy="1694315"/>
        </p:xfrm>
        <a:graphic>
          <a:graphicData uri="http://schemas.openxmlformats.org/drawingml/2006/table">
            <a:tbl>
              <a:tblPr firstRow="1" bandRow="1">
                <a:tableStyleId>{5C22544A-7EE6-4342-B048-85BDC9FD1C3A}</a:tableStyleId>
              </a:tblPr>
              <a:tblGrid>
                <a:gridCol w="1531584">
                  <a:extLst>
                    <a:ext uri="{9D8B030D-6E8A-4147-A177-3AD203B41FA5}">
                      <a16:colId xmlns:a16="http://schemas.microsoft.com/office/drawing/2014/main" val="3753559738"/>
                    </a:ext>
                  </a:extLst>
                </a:gridCol>
                <a:gridCol w="1591411">
                  <a:extLst>
                    <a:ext uri="{9D8B030D-6E8A-4147-A177-3AD203B41FA5}">
                      <a16:colId xmlns:a16="http://schemas.microsoft.com/office/drawing/2014/main" val="2147861438"/>
                    </a:ext>
                  </a:extLst>
                </a:gridCol>
              </a:tblGrid>
              <a:tr h="1062536">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2800" b="1" i="0" kern="1200" dirty="0">
                          <a:solidFill>
                            <a:schemeClr val="lt1"/>
                          </a:solidFill>
                          <a:effectLst/>
                          <a:latin typeface="+mn-lt"/>
                          <a:ea typeface="+mn-ea"/>
                          <a:cs typeface="+mn-cs"/>
                        </a:rPr>
                        <a:t>RMSE (train)</a:t>
                      </a:r>
                    </a:p>
                  </a:txBody>
                  <a:tcPr marL="143586" marR="143586" marT="71793" marB="71793"/>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2800" b="1" i="0" kern="1200">
                          <a:solidFill>
                            <a:schemeClr val="lt1"/>
                          </a:solidFill>
                          <a:effectLst/>
                          <a:latin typeface="+mn-lt"/>
                          <a:ea typeface="+mn-ea"/>
                          <a:cs typeface="+mn-cs"/>
                        </a:rPr>
                        <a:t>RMSE (test)</a:t>
                      </a:r>
                    </a:p>
                  </a:txBody>
                  <a:tcPr marL="143586" marR="143586" marT="71793" marB="71793"/>
                </a:tc>
                <a:extLst>
                  <a:ext uri="{0D108BD9-81ED-4DB2-BD59-A6C34878D82A}">
                    <a16:rowId xmlns:a16="http://schemas.microsoft.com/office/drawing/2014/main" val="3430695364"/>
                  </a:ext>
                </a:extLst>
              </a:tr>
              <a:tr h="631779">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2800" b="0" i="0" kern="1200">
                          <a:solidFill>
                            <a:schemeClr val="dk1"/>
                          </a:solidFill>
                          <a:effectLst/>
                          <a:latin typeface="+mn-lt"/>
                          <a:ea typeface="+mn-ea"/>
                          <a:cs typeface="+mn-cs"/>
                        </a:rPr>
                        <a:t>0.023</a:t>
                      </a:r>
                    </a:p>
                  </a:txBody>
                  <a:tcPr marL="143586" marR="143586" marT="71793" marB="71793"/>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2800" b="0" i="0" kern="1200" dirty="0">
                          <a:solidFill>
                            <a:schemeClr val="dk1"/>
                          </a:solidFill>
                          <a:effectLst/>
                          <a:latin typeface="+mn-lt"/>
                          <a:ea typeface="+mn-ea"/>
                          <a:cs typeface="+mn-cs"/>
                        </a:rPr>
                        <a:t>0.0249</a:t>
                      </a:r>
                    </a:p>
                  </a:txBody>
                  <a:tcPr marL="143586" marR="143586" marT="71793" marB="71793"/>
                </a:tc>
                <a:extLst>
                  <a:ext uri="{0D108BD9-81ED-4DB2-BD59-A6C34878D82A}">
                    <a16:rowId xmlns:a16="http://schemas.microsoft.com/office/drawing/2014/main" val="2447274318"/>
                  </a:ext>
                </a:extLst>
              </a:tr>
            </a:tbl>
          </a:graphicData>
        </a:graphic>
      </p:graphicFrame>
      <p:sp>
        <p:nvSpPr>
          <p:cNvPr id="5" name="ZoneTexte 4">
            <a:extLst>
              <a:ext uri="{FF2B5EF4-FFF2-40B4-BE49-F238E27FC236}">
                <a16:creationId xmlns:a16="http://schemas.microsoft.com/office/drawing/2014/main" id="{2C49DF88-EC20-58ED-B34C-A9DE0FB93E4B}"/>
              </a:ext>
            </a:extLst>
          </p:cNvPr>
          <p:cNvSpPr txBox="1"/>
          <p:nvPr/>
        </p:nvSpPr>
        <p:spPr>
          <a:xfrm>
            <a:off x="5123794" y="3626069"/>
            <a:ext cx="3533510" cy="1200329"/>
          </a:xfrm>
          <a:prstGeom prst="rect">
            <a:avLst/>
          </a:prstGeom>
          <a:noFill/>
        </p:spPr>
        <p:txBody>
          <a:bodyPr wrap="square" rtlCol="0">
            <a:spAutoFit/>
          </a:bodyPr>
          <a:lstStyle/>
          <a:p>
            <a:r>
              <a:rPr lang="fr-FR" dirty="0"/>
              <a:t>Pas de signe de surapprentissage : le modèle reste fiable sur de nouvelles communes et périodes.</a:t>
            </a:r>
          </a:p>
        </p:txBody>
      </p:sp>
    </p:spTree>
    <p:extLst>
      <p:ext uri="{BB962C8B-B14F-4D97-AF65-F5344CB8AC3E}">
        <p14:creationId xmlns:p14="http://schemas.microsoft.com/office/powerpoint/2010/main" val="305359975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F8C426-D4AC-A4D4-F77D-A3563D434188}"/>
              </a:ext>
            </a:extLst>
          </p:cNvPr>
          <p:cNvSpPr>
            <a:spLocks noGrp="1"/>
          </p:cNvSpPr>
          <p:nvPr>
            <p:ph type="title"/>
          </p:nvPr>
        </p:nvSpPr>
        <p:spPr>
          <a:xfrm>
            <a:off x="1834672" y="452718"/>
            <a:ext cx="5474656" cy="761227"/>
          </a:xfrm>
        </p:spPr>
        <p:txBody>
          <a:bodyPr/>
          <a:lstStyle/>
          <a:p>
            <a:pPr algn="ctr"/>
            <a:r>
              <a:rPr lang="fr-FR" sz="4000" b="1" dirty="0"/>
              <a:t>VALIDATION CROISÉE</a:t>
            </a:r>
            <a:br>
              <a:rPr lang="fr-FR" sz="4000" b="1" dirty="0"/>
            </a:br>
            <a:endParaRPr lang="fr-FR" sz="4000" dirty="0"/>
          </a:p>
        </p:txBody>
      </p:sp>
      <p:sp>
        <p:nvSpPr>
          <p:cNvPr id="3" name="Espace réservé du contenu 2">
            <a:extLst>
              <a:ext uri="{FF2B5EF4-FFF2-40B4-BE49-F238E27FC236}">
                <a16:creationId xmlns:a16="http://schemas.microsoft.com/office/drawing/2014/main" id="{CC0F922D-65A3-3E4B-6244-2485C6125670}"/>
              </a:ext>
            </a:extLst>
          </p:cNvPr>
          <p:cNvSpPr>
            <a:spLocks noGrp="1"/>
          </p:cNvSpPr>
          <p:nvPr>
            <p:ph idx="1"/>
          </p:nvPr>
        </p:nvSpPr>
        <p:spPr>
          <a:xfrm>
            <a:off x="370499" y="1387366"/>
            <a:ext cx="8379363" cy="5470634"/>
          </a:xfrm>
        </p:spPr>
        <p:txBody>
          <a:bodyPr>
            <a:normAutofit lnSpcReduction="10000"/>
          </a:bodyPr>
          <a:lstStyle/>
          <a:p>
            <a:pPr marL="0" indent="0" algn="ctr">
              <a:buNone/>
            </a:pPr>
            <a:r>
              <a:rPr lang="fr-FR" sz="1800" b="1" dirty="0"/>
              <a:t>Est-ce que le modèle est fragile, c’est-à-dire performant uniquement dans certains départements mais pas dans d’autres ?</a:t>
            </a:r>
          </a:p>
          <a:p>
            <a:pPr marL="0" indent="0">
              <a:buNone/>
            </a:pPr>
            <a:endParaRPr lang="fr-FR" sz="1600" dirty="0"/>
          </a:p>
          <a:p>
            <a:pPr marL="0" indent="0">
              <a:buNone/>
            </a:pPr>
            <a:r>
              <a:rPr lang="fr-FR" sz="1600" dirty="0"/>
              <a:t>Après réentrainement et réévaluation du modèle plusieurs fois sur des sous-échantillons différents (5-fold cross-validation)  : </a:t>
            </a:r>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r>
              <a:rPr lang="fr-FR" sz="1600" dirty="0"/>
              <a:t>Ces résultats montrent que le modèle explique environ 44 % de la variabilité de l’insécurité alimentaire (Phase IPC) à partir des indicateurs climatiques et économiques retenus.</a:t>
            </a:r>
            <a:br>
              <a:rPr lang="fr-FR" sz="1600" dirty="0"/>
            </a:br>
            <a:r>
              <a:rPr lang="fr-FR" sz="1600" dirty="0"/>
              <a:t>L’écart-type faible (≈ 0.06) confirme la stabilité du modèle : les performances sont homogènes d’un échantillon à l’autre.</a:t>
            </a:r>
          </a:p>
          <a:p>
            <a:pPr marL="0" indent="0">
              <a:buNone/>
            </a:pPr>
            <a:endParaRPr lang="fr-FR" sz="1600" dirty="0"/>
          </a:p>
          <a:p>
            <a:pPr marL="0" indent="0">
              <a:buNone/>
            </a:pPr>
            <a:r>
              <a:rPr lang="fr-FR" sz="1600" dirty="0"/>
              <a:t>Dans le cadre du suivi IPC en Haïti, cela signifie qu’on peut utiliser ce modèle comme un outil de pré-alerte, tout en prévoyant d’y intégrer des variables additionnelles (marchés, sécurité, accessibilité) pour renforcer la précision future</a:t>
            </a:r>
          </a:p>
        </p:txBody>
      </p:sp>
      <p:graphicFrame>
        <p:nvGraphicFramePr>
          <p:cNvPr id="4" name="Tableau 3">
            <a:extLst>
              <a:ext uri="{FF2B5EF4-FFF2-40B4-BE49-F238E27FC236}">
                <a16:creationId xmlns:a16="http://schemas.microsoft.com/office/drawing/2014/main" id="{303D6E85-6A10-D88F-48B5-1F8627672287}"/>
              </a:ext>
            </a:extLst>
          </p:cNvPr>
          <p:cNvGraphicFramePr>
            <a:graphicFrameLocks noGrp="1"/>
          </p:cNvGraphicFramePr>
          <p:nvPr>
            <p:extLst>
              <p:ext uri="{D42A27DB-BD31-4B8C-83A1-F6EECF244321}">
                <p14:modId xmlns:p14="http://schemas.microsoft.com/office/powerpoint/2010/main" val="2392066170"/>
              </p:ext>
            </p:extLst>
          </p:nvPr>
        </p:nvGraphicFramePr>
        <p:xfrm>
          <a:off x="1524000" y="3058160"/>
          <a:ext cx="6096000" cy="741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758808831"/>
                    </a:ext>
                  </a:extLst>
                </a:gridCol>
                <a:gridCol w="3048000">
                  <a:extLst>
                    <a:ext uri="{9D8B030D-6E8A-4147-A177-3AD203B41FA5}">
                      <a16:colId xmlns:a16="http://schemas.microsoft.com/office/drawing/2014/main" val="1525989901"/>
                    </a:ext>
                  </a:extLst>
                </a:gridCol>
              </a:tblGrid>
              <a:tr h="370840">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1" i="0" kern="1200" dirty="0">
                          <a:solidFill>
                            <a:schemeClr val="lt1"/>
                          </a:solidFill>
                          <a:effectLst/>
                          <a:latin typeface="+mn-lt"/>
                          <a:ea typeface="+mn-ea"/>
                          <a:cs typeface="+mn-cs"/>
                        </a:rPr>
                        <a:t>R² moyen </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1" i="0" kern="1200" dirty="0">
                          <a:solidFill>
                            <a:schemeClr val="lt1"/>
                          </a:solidFill>
                          <a:effectLst/>
                          <a:latin typeface="+mn-lt"/>
                          <a:ea typeface="+mn-ea"/>
                          <a:cs typeface="+mn-cs"/>
                        </a:rPr>
                        <a:t>Écart-type</a:t>
                      </a:r>
                    </a:p>
                  </a:txBody>
                  <a:tcPr/>
                </a:tc>
                <a:extLst>
                  <a:ext uri="{0D108BD9-81ED-4DB2-BD59-A6C34878D82A}">
                    <a16:rowId xmlns:a16="http://schemas.microsoft.com/office/drawing/2014/main" val="1523629692"/>
                  </a:ext>
                </a:extLst>
              </a:tr>
              <a:tr h="370840">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 0.4423</a:t>
                      </a:r>
                    </a:p>
                  </a:txBody>
                  <a:tcPr/>
                </a:tc>
                <a:tc>
                  <a:txBody>
                    <a:bodyPr/>
                    <a:lstStyle/>
                    <a:p>
                      <a:pPr marL="0" marR="0" lvl="0" indent="0" algn="ctr" defTabSz="457207"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0.0597</a:t>
                      </a:r>
                    </a:p>
                  </a:txBody>
                  <a:tcPr/>
                </a:tc>
                <a:extLst>
                  <a:ext uri="{0D108BD9-81ED-4DB2-BD59-A6C34878D82A}">
                    <a16:rowId xmlns:a16="http://schemas.microsoft.com/office/drawing/2014/main" val="2411375791"/>
                  </a:ext>
                </a:extLst>
              </a:tr>
            </a:tbl>
          </a:graphicData>
        </a:graphic>
      </p:graphicFrame>
    </p:spTree>
    <p:extLst>
      <p:ext uri="{BB962C8B-B14F-4D97-AF65-F5344CB8AC3E}">
        <p14:creationId xmlns:p14="http://schemas.microsoft.com/office/powerpoint/2010/main" val="3494823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C3C8AA-8A1D-F9E3-454C-E246BF77511A}"/>
              </a:ext>
            </a:extLst>
          </p:cNvPr>
          <p:cNvSpPr>
            <a:spLocks noGrp="1"/>
          </p:cNvSpPr>
          <p:nvPr>
            <p:ph type="title"/>
          </p:nvPr>
        </p:nvSpPr>
        <p:spPr>
          <a:xfrm>
            <a:off x="52043" y="634182"/>
            <a:ext cx="4446490" cy="1304978"/>
          </a:xfrm>
        </p:spPr>
        <p:txBody>
          <a:bodyPr vert="horz" lIns="91440" tIns="45720" rIns="91440" bIns="45720" rtlCol="0" anchor="t">
            <a:normAutofit/>
          </a:bodyPr>
          <a:lstStyle/>
          <a:p>
            <a:pPr algn="ctr" defTabSz="457200">
              <a:lnSpc>
                <a:spcPct val="90000"/>
              </a:lnSpc>
            </a:pPr>
            <a:r>
              <a:rPr lang="en-US" sz="4000" b="1" i="0" kern="1200" dirty="0">
                <a:solidFill>
                  <a:srgbClr val="EBEBEB"/>
                </a:solidFill>
                <a:latin typeface="+mj-lt"/>
                <a:ea typeface="+mj-ea"/>
                <a:cs typeface="+mj-cs"/>
              </a:rPr>
              <a:t>IMPORTANCE DES VARIABLES</a:t>
            </a:r>
          </a:p>
        </p:txBody>
      </p:sp>
      <p:sp>
        <p:nvSpPr>
          <p:cNvPr id="24" name="Rectangle 23">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484632"/>
            <a:ext cx="3847653"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9E398754-D894-E489-6043-A4CA0880AC44}"/>
              </a:ext>
            </a:extLst>
          </p:cNvPr>
          <p:cNvPicPr>
            <a:picLocks noGrp="1" noChangeAspect="1"/>
          </p:cNvPicPr>
          <p:nvPr>
            <p:ph idx="1"/>
          </p:nvPr>
        </p:nvPicPr>
        <p:blipFill>
          <a:blip r:embed="rId2"/>
          <a:stretch>
            <a:fillRect/>
          </a:stretch>
        </p:blipFill>
        <p:spPr>
          <a:xfrm>
            <a:off x="4842670" y="2081049"/>
            <a:ext cx="4028372" cy="2695902"/>
          </a:xfrm>
          <a:prstGeom prst="rect">
            <a:avLst/>
          </a:prstGeom>
          <a:effectLst/>
        </p:spPr>
      </p:pic>
      <p:sp>
        <p:nvSpPr>
          <p:cNvPr id="28" name="Rectangle 27">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6" name="Titre 1">
            <a:extLst>
              <a:ext uri="{FF2B5EF4-FFF2-40B4-BE49-F238E27FC236}">
                <a16:creationId xmlns:a16="http://schemas.microsoft.com/office/drawing/2014/main" id="{59D5986B-DF9A-1764-DF4E-00153A7EE666}"/>
              </a:ext>
            </a:extLst>
          </p:cNvPr>
          <p:cNvSpPr txBox="1">
            <a:spLocks/>
          </p:cNvSpPr>
          <p:nvPr/>
        </p:nvSpPr>
        <p:spPr>
          <a:xfrm>
            <a:off x="271627" y="2433145"/>
            <a:ext cx="4116348" cy="4056993"/>
          </a:xfrm>
          <a:prstGeom prst="rect">
            <a:avLst/>
          </a:prstGeom>
        </p:spPr>
        <p:txBody>
          <a:bodyPr vert="horz" lIns="91440" tIns="45720" rIns="91440" bIns="45720" rtlCol="0">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v"/>
            </a:pPr>
            <a:r>
              <a:rPr lang="en-US" sz="1600" dirty="0">
                <a:solidFill>
                  <a:srgbClr val="FFFFFF"/>
                </a:solidFill>
              </a:rPr>
              <a:t> Quand les prix </a:t>
            </a:r>
            <a:r>
              <a:rPr lang="en-US" sz="1600" dirty="0" err="1">
                <a:solidFill>
                  <a:srgbClr val="FFFFFF"/>
                </a:solidFill>
              </a:rPr>
              <a:t>alimentaires</a:t>
            </a:r>
            <a:r>
              <a:rPr lang="en-US" sz="1600" dirty="0">
                <a:solidFill>
                  <a:srgbClr val="FFFFFF"/>
                </a:solidFill>
              </a:rPr>
              <a:t> (Food prices) </a:t>
            </a:r>
            <a:r>
              <a:rPr lang="en-US" sz="1600" dirty="0" err="1">
                <a:solidFill>
                  <a:srgbClr val="FFFFFF"/>
                </a:solidFill>
              </a:rPr>
              <a:t>montent</a:t>
            </a:r>
            <a:r>
              <a:rPr lang="en-US" sz="1600" dirty="0">
                <a:solidFill>
                  <a:srgbClr val="FFFFFF"/>
                </a:solidFill>
              </a:rPr>
              <a:t>, </a:t>
            </a:r>
            <a:r>
              <a:rPr lang="en-US" sz="1600" dirty="0" err="1">
                <a:solidFill>
                  <a:srgbClr val="FFFFFF"/>
                </a:solidFill>
              </a:rPr>
              <a:t>l’IPC</a:t>
            </a:r>
            <a:r>
              <a:rPr lang="en-US" sz="1600" dirty="0">
                <a:solidFill>
                  <a:srgbClr val="FFFFFF"/>
                </a:solidFill>
              </a:rPr>
              <a:t> </a:t>
            </a:r>
            <a:r>
              <a:rPr lang="en-US" sz="1600" dirty="0" err="1">
                <a:solidFill>
                  <a:srgbClr val="FFFFFF"/>
                </a:solidFill>
              </a:rPr>
              <a:t>augmente</a:t>
            </a:r>
            <a:r>
              <a:rPr lang="en-US" sz="1600" dirty="0">
                <a:solidFill>
                  <a:srgbClr val="FFFFFF"/>
                </a:solidFill>
              </a:rPr>
              <a:t>. </a:t>
            </a:r>
            <a:r>
              <a:rPr lang="en-US" sz="1600" dirty="0" err="1">
                <a:solidFill>
                  <a:srgbClr val="FFFFFF"/>
                </a:solidFill>
              </a:rPr>
              <a:t>C’est</a:t>
            </a:r>
            <a:r>
              <a:rPr lang="en-US" sz="1600" dirty="0">
                <a:solidFill>
                  <a:srgbClr val="FFFFFF"/>
                </a:solidFill>
              </a:rPr>
              <a:t> </a:t>
            </a:r>
            <a:r>
              <a:rPr lang="en-US" sz="1600" dirty="0" err="1">
                <a:solidFill>
                  <a:srgbClr val="FFFFFF"/>
                </a:solidFill>
              </a:rPr>
              <a:t>cohérent</a:t>
            </a:r>
            <a:r>
              <a:rPr lang="en-US" sz="1600" dirty="0">
                <a:solidFill>
                  <a:srgbClr val="FFFFFF"/>
                </a:solidFill>
              </a:rPr>
              <a:t> : les ménages ne </a:t>
            </a:r>
            <a:r>
              <a:rPr lang="en-US" sz="1600" dirty="0" err="1">
                <a:solidFill>
                  <a:srgbClr val="FFFFFF"/>
                </a:solidFill>
              </a:rPr>
              <a:t>peuvent</a:t>
            </a:r>
            <a:r>
              <a:rPr lang="en-US" sz="1600" dirty="0">
                <a:solidFill>
                  <a:srgbClr val="FFFFFF"/>
                </a:solidFill>
              </a:rPr>
              <a:t> plus se </a:t>
            </a:r>
            <a:r>
              <a:rPr lang="en-US" sz="1600" dirty="0" err="1">
                <a:solidFill>
                  <a:srgbClr val="FFFFFF"/>
                </a:solidFill>
              </a:rPr>
              <a:t>nourrir</a:t>
            </a:r>
            <a:r>
              <a:rPr lang="en-US" sz="1600" dirty="0">
                <a:solidFill>
                  <a:srgbClr val="FFFFFF"/>
                </a:solidFill>
              </a:rPr>
              <a:t> </a:t>
            </a:r>
            <a:r>
              <a:rPr lang="en-US" sz="1600" dirty="0" err="1">
                <a:solidFill>
                  <a:srgbClr val="FFFFFF"/>
                </a:solidFill>
              </a:rPr>
              <a:t>correctement</a:t>
            </a:r>
            <a:r>
              <a:rPr lang="en-US" sz="1600" dirty="0">
                <a:solidFill>
                  <a:srgbClr val="FFFFFF"/>
                </a:solidFill>
              </a:rPr>
              <a:t>.</a:t>
            </a:r>
          </a:p>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v"/>
            </a:pPr>
            <a:r>
              <a:rPr lang="en-US" sz="1600" dirty="0">
                <a:solidFill>
                  <a:srgbClr val="FFFFFF"/>
                </a:solidFill>
              </a:rPr>
              <a:t> Quand la </a:t>
            </a:r>
            <a:r>
              <a:rPr lang="en-US" sz="1600" dirty="0" err="1">
                <a:solidFill>
                  <a:srgbClr val="FFFFFF"/>
                </a:solidFill>
              </a:rPr>
              <a:t>pluviométrie</a:t>
            </a:r>
            <a:r>
              <a:rPr lang="en-US" sz="1600" dirty="0">
                <a:solidFill>
                  <a:srgbClr val="FFFFFF"/>
                </a:solidFill>
              </a:rPr>
              <a:t> </a:t>
            </a:r>
            <a:r>
              <a:rPr lang="en-US" sz="1600" dirty="0" err="1">
                <a:solidFill>
                  <a:srgbClr val="FFFFFF"/>
                </a:solidFill>
              </a:rPr>
              <a:t>en</a:t>
            </a:r>
            <a:r>
              <a:rPr lang="en-US" sz="1600" dirty="0">
                <a:solidFill>
                  <a:srgbClr val="FFFFFF"/>
                </a:solidFill>
              </a:rPr>
              <a:t> </a:t>
            </a:r>
            <a:r>
              <a:rPr lang="en-US" sz="1600" dirty="0" err="1">
                <a:solidFill>
                  <a:srgbClr val="FFFFFF"/>
                </a:solidFill>
              </a:rPr>
              <a:t>période</a:t>
            </a:r>
            <a:r>
              <a:rPr lang="en-US" sz="1600" dirty="0">
                <a:solidFill>
                  <a:srgbClr val="FFFFFF"/>
                </a:solidFill>
              </a:rPr>
              <a:t> de </a:t>
            </a:r>
            <a:r>
              <a:rPr lang="en-US" sz="1600" dirty="0" err="1">
                <a:solidFill>
                  <a:srgbClr val="FFFFFF"/>
                </a:solidFill>
              </a:rPr>
              <a:t>sécheresse</a:t>
            </a:r>
            <a:r>
              <a:rPr lang="en-US" sz="1600" dirty="0">
                <a:solidFill>
                  <a:srgbClr val="FFFFFF"/>
                </a:solidFill>
              </a:rPr>
              <a:t> (Drought rainfall) </a:t>
            </a:r>
            <a:r>
              <a:rPr lang="en-US" sz="1600" dirty="0" err="1">
                <a:solidFill>
                  <a:srgbClr val="FFFFFF"/>
                </a:solidFill>
              </a:rPr>
              <a:t>est</a:t>
            </a:r>
            <a:r>
              <a:rPr lang="en-US" sz="1600" dirty="0">
                <a:solidFill>
                  <a:srgbClr val="FFFFFF"/>
                </a:solidFill>
              </a:rPr>
              <a:t> </a:t>
            </a:r>
            <a:r>
              <a:rPr lang="en-US" sz="1600" dirty="0" err="1">
                <a:solidFill>
                  <a:srgbClr val="FFFFFF"/>
                </a:solidFill>
              </a:rPr>
              <a:t>faible</a:t>
            </a:r>
            <a:r>
              <a:rPr lang="en-US" sz="1600" dirty="0">
                <a:solidFill>
                  <a:srgbClr val="FFFFFF"/>
                </a:solidFill>
              </a:rPr>
              <a:t> et </a:t>
            </a:r>
            <a:r>
              <a:rPr lang="en-US" sz="1600" dirty="0" err="1">
                <a:solidFill>
                  <a:srgbClr val="FFFFFF"/>
                </a:solidFill>
              </a:rPr>
              <a:t>que</a:t>
            </a:r>
            <a:r>
              <a:rPr lang="en-US" sz="1600" dirty="0">
                <a:solidFill>
                  <a:srgbClr val="FFFFFF"/>
                </a:solidFill>
              </a:rPr>
              <a:t> le NDVI </a:t>
            </a:r>
            <a:r>
              <a:rPr lang="en-US" sz="1600" dirty="0" err="1">
                <a:solidFill>
                  <a:srgbClr val="FFFFFF"/>
                </a:solidFill>
              </a:rPr>
              <a:t>baisse</a:t>
            </a:r>
            <a:r>
              <a:rPr lang="en-US" sz="1600" dirty="0">
                <a:solidFill>
                  <a:srgbClr val="FFFFFF"/>
                </a:solidFill>
              </a:rPr>
              <a:t>, </a:t>
            </a:r>
            <a:r>
              <a:rPr lang="en-US" sz="1600" dirty="0" err="1">
                <a:solidFill>
                  <a:srgbClr val="FFFFFF"/>
                </a:solidFill>
              </a:rPr>
              <a:t>l’agriculture</a:t>
            </a:r>
            <a:r>
              <a:rPr lang="en-US" sz="1600" dirty="0">
                <a:solidFill>
                  <a:srgbClr val="FFFFFF"/>
                </a:solidFill>
              </a:rPr>
              <a:t> locale </a:t>
            </a:r>
            <a:r>
              <a:rPr lang="en-US" sz="1600" dirty="0" err="1">
                <a:solidFill>
                  <a:srgbClr val="FFFFFF"/>
                </a:solidFill>
              </a:rPr>
              <a:t>souffre</a:t>
            </a:r>
            <a:r>
              <a:rPr lang="en-US" sz="1600" dirty="0">
                <a:solidFill>
                  <a:srgbClr val="FFFFFF"/>
                </a:solidFill>
              </a:rPr>
              <a:t>. Les ménages </a:t>
            </a:r>
            <a:r>
              <a:rPr lang="en-US" sz="1600" dirty="0" err="1">
                <a:solidFill>
                  <a:srgbClr val="FFFFFF"/>
                </a:solidFill>
              </a:rPr>
              <a:t>basculent</a:t>
            </a:r>
            <a:r>
              <a:rPr lang="en-US" sz="1600" dirty="0">
                <a:solidFill>
                  <a:srgbClr val="FFFFFF"/>
                </a:solidFill>
              </a:rPr>
              <a:t> plus </a:t>
            </a:r>
            <a:r>
              <a:rPr lang="en-US" sz="1600" dirty="0" err="1">
                <a:solidFill>
                  <a:srgbClr val="FFFFFF"/>
                </a:solidFill>
              </a:rPr>
              <a:t>vite</a:t>
            </a:r>
            <a:r>
              <a:rPr lang="en-US" sz="1600" dirty="0">
                <a:solidFill>
                  <a:srgbClr val="FFFFFF"/>
                </a:solidFill>
              </a:rPr>
              <a:t> dans </a:t>
            </a:r>
            <a:r>
              <a:rPr lang="en-US" sz="1600" dirty="0" err="1">
                <a:solidFill>
                  <a:srgbClr val="FFFFFF"/>
                </a:solidFill>
              </a:rPr>
              <a:t>l’insécurité</a:t>
            </a:r>
            <a:r>
              <a:rPr lang="en-US" sz="1600" dirty="0">
                <a:solidFill>
                  <a:srgbClr val="FFFFFF"/>
                </a:solidFill>
              </a:rPr>
              <a:t> </a:t>
            </a:r>
            <a:r>
              <a:rPr lang="en-US" sz="1600" dirty="0" err="1">
                <a:solidFill>
                  <a:srgbClr val="FFFFFF"/>
                </a:solidFill>
              </a:rPr>
              <a:t>alimentaire</a:t>
            </a:r>
            <a:r>
              <a:rPr lang="en-US" sz="1600" dirty="0">
                <a:solidFill>
                  <a:srgbClr val="FFFFFF"/>
                </a:solidFill>
              </a:rPr>
              <a:t>.</a:t>
            </a:r>
          </a:p>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v"/>
            </a:pPr>
            <a:r>
              <a:rPr lang="en-US" sz="1600" dirty="0">
                <a:solidFill>
                  <a:srgbClr val="FFFFFF"/>
                </a:solidFill>
              </a:rPr>
              <a:t> Quand le </a:t>
            </a:r>
            <a:r>
              <a:rPr lang="en-US" sz="1600" dirty="0" err="1">
                <a:solidFill>
                  <a:srgbClr val="FFFFFF"/>
                </a:solidFill>
              </a:rPr>
              <a:t>taux</a:t>
            </a:r>
            <a:r>
              <a:rPr lang="en-US" sz="1600" dirty="0">
                <a:solidFill>
                  <a:srgbClr val="FFFFFF"/>
                </a:solidFill>
              </a:rPr>
              <a:t> de change (Exchange rates) se </a:t>
            </a:r>
            <a:r>
              <a:rPr lang="en-US" sz="1600" dirty="0" err="1">
                <a:solidFill>
                  <a:srgbClr val="FFFFFF"/>
                </a:solidFill>
              </a:rPr>
              <a:t>dégrade</a:t>
            </a:r>
            <a:r>
              <a:rPr lang="en-US" sz="1600" dirty="0">
                <a:solidFill>
                  <a:srgbClr val="FFFFFF"/>
                </a:solidFill>
              </a:rPr>
              <a:t>, la </a:t>
            </a:r>
            <a:r>
              <a:rPr lang="en-US" sz="1600" dirty="0" err="1">
                <a:solidFill>
                  <a:srgbClr val="FFFFFF"/>
                </a:solidFill>
              </a:rPr>
              <a:t>nourriture</a:t>
            </a:r>
            <a:r>
              <a:rPr lang="en-US" sz="1600" dirty="0">
                <a:solidFill>
                  <a:srgbClr val="FFFFFF"/>
                </a:solidFill>
              </a:rPr>
              <a:t> </a:t>
            </a:r>
            <a:r>
              <a:rPr lang="en-US" sz="1600" dirty="0" err="1">
                <a:solidFill>
                  <a:srgbClr val="FFFFFF"/>
                </a:solidFill>
              </a:rPr>
              <a:t>importée</a:t>
            </a:r>
            <a:r>
              <a:rPr lang="en-US" sz="1600" dirty="0">
                <a:solidFill>
                  <a:srgbClr val="FFFFFF"/>
                </a:solidFill>
              </a:rPr>
              <a:t> </a:t>
            </a:r>
            <a:r>
              <a:rPr lang="en-US" sz="1600" dirty="0" err="1">
                <a:solidFill>
                  <a:srgbClr val="FFFFFF"/>
                </a:solidFill>
              </a:rPr>
              <a:t>devient</a:t>
            </a:r>
            <a:r>
              <a:rPr lang="en-US" sz="1600" dirty="0">
                <a:solidFill>
                  <a:srgbClr val="FFFFFF"/>
                </a:solidFill>
              </a:rPr>
              <a:t> trop chère : </a:t>
            </a:r>
            <a:r>
              <a:rPr lang="en-US" sz="1600" dirty="0" err="1">
                <a:solidFill>
                  <a:srgbClr val="FFFFFF"/>
                </a:solidFill>
              </a:rPr>
              <a:t>cela</a:t>
            </a:r>
            <a:r>
              <a:rPr lang="en-US" sz="1600" dirty="0">
                <a:solidFill>
                  <a:srgbClr val="FFFFFF"/>
                </a:solidFill>
              </a:rPr>
              <a:t> se </a:t>
            </a:r>
            <a:r>
              <a:rPr lang="en-US" sz="1600" dirty="0" err="1">
                <a:solidFill>
                  <a:srgbClr val="FFFFFF"/>
                </a:solidFill>
              </a:rPr>
              <a:t>reflète</a:t>
            </a:r>
            <a:r>
              <a:rPr lang="en-US" sz="1600" dirty="0">
                <a:solidFill>
                  <a:srgbClr val="FFFFFF"/>
                </a:solidFill>
              </a:rPr>
              <a:t> dans </a:t>
            </a:r>
            <a:r>
              <a:rPr lang="en-US" sz="1600" dirty="0" err="1">
                <a:solidFill>
                  <a:srgbClr val="FFFFFF"/>
                </a:solidFill>
              </a:rPr>
              <a:t>l’IPC</a:t>
            </a:r>
            <a:r>
              <a:rPr lang="en-US" sz="1600" dirty="0">
                <a:solidFill>
                  <a:srgbClr val="FFFFFF"/>
                </a:solidFill>
              </a:rPr>
              <a:t>.</a:t>
            </a:r>
          </a:p>
        </p:txBody>
      </p:sp>
    </p:spTree>
    <p:extLst>
      <p:ext uri="{BB962C8B-B14F-4D97-AF65-F5344CB8AC3E}">
        <p14:creationId xmlns:p14="http://schemas.microsoft.com/office/powerpoint/2010/main" val="195244045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91BFCB-6876-2EB8-10ED-2C13B25C3184}"/>
              </a:ext>
            </a:extLst>
          </p:cNvPr>
          <p:cNvSpPr>
            <a:spLocks noGrp="1"/>
          </p:cNvSpPr>
          <p:nvPr>
            <p:ph type="title"/>
          </p:nvPr>
        </p:nvSpPr>
        <p:spPr>
          <a:xfrm>
            <a:off x="342820" y="578842"/>
            <a:ext cx="7618766" cy="761227"/>
          </a:xfrm>
        </p:spPr>
        <p:txBody>
          <a:bodyPr/>
          <a:lstStyle/>
          <a:p>
            <a:r>
              <a:rPr lang="fr-FR" sz="4000" b="1"/>
              <a:t>CORRÉLATION PRIX–PLUIE–IPC</a:t>
            </a:r>
            <a:endParaRPr lang="fr-FR" sz="4000" b="1" dirty="0"/>
          </a:p>
        </p:txBody>
      </p:sp>
      <p:pic>
        <p:nvPicPr>
          <p:cNvPr id="5" name="Espace réservé du contenu 4">
            <a:extLst>
              <a:ext uri="{FF2B5EF4-FFF2-40B4-BE49-F238E27FC236}">
                <a16:creationId xmlns:a16="http://schemas.microsoft.com/office/drawing/2014/main" id="{C0173040-DB52-8480-E004-29979DF0D2AC}"/>
              </a:ext>
            </a:extLst>
          </p:cNvPr>
          <p:cNvPicPr>
            <a:picLocks noGrp="1" noChangeAspect="1"/>
          </p:cNvPicPr>
          <p:nvPr>
            <p:ph idx="1"/>
          </p:nvPr>
        </p:nvPicPr>
        <p:blipFill>
          <a:blip r:embed="rId2"/>
          <a:stretch>
            <a:fillRect/>
          </a:stretch>
        </p:blipFill>
        <p:spPr>
          <a:xfrm>
            <a:off x="0" y="1939159"/>
            <a:ext cx="9266055" cy="4918841"/>
          </a:xfrm>
          <a:prstGeom prst="rect">
            <a:avLst/>
          </a:prstGeom>
        </p:spPr>
      </p:pic>
    </p:spTree>
    <p:extLst>
      <p:ext uri="{BB962C8B-B14F-4D97-AF65-F5344CB8AC3E}">
        <p14:creationId xmlns:p14="http://schemas.microsoft.com/office/powerpoint/2010/main" val="680715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re 1">
            <a:extLst>
              <a:ext uri="{FF2B5EF4-FFF2-40B4-BE49-F238E27FC236}">
                <a16:creationId xmlns:a16="http://schemas.microsoft.com/office/drawing/2014/main" id="{C11C7429-4C2A-7263-E88B-1D503EDB9523}"/>
              </a:ext>
            </a:extLst>
          </p:cNvPr>
          <p:cNvSpPr>
            <a:spLocks noGrp="1"/>
          </p:cNvSpPr>
          <p:nvPr>
            <p:ph type="title"/>
          </p:nvPr>
        </p:nvSpPr>
        <p:spPr>
          <a:xfrm>
            <a:off x="2348044" y="586798"/>
            <a:ext cx="4447910" cy="1016654"/>
          </a:xfrm>
        </p:spPr>
        <p:txBody>
          <a:bodyPr>
            <a:normAutofit/>
          </a:bodyPr>
          <a:lstStyle/>
          <a:p>
            <a:pPr algn="ctr"/>
            <a:r>
              <a:rPr lang="en-US" b="1" dirty="0">
                <a:solidFill>
                  <a:srgbClr val="EBEBEB"/>
                </a:solidFill>
              </a:rPr>
              <a:t>INTERPRETATION</a:t>
            </a:r>
            <a:endParaRPr lang="fr-FR" b="1" dirty="0">
              <a:solidFill>
                <a:srgbClr val="EBEBEB"/>
              </a:solidFill>
            </a:endParaRP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fr-FR"/>
          </a:p>
        </p:txBody>
      </p:sp>
      <p:graphicFrame>
        <p:nvGraphicFramePr>
          <p:cNvPr id="5" name="Espace réservé du contenu 2">
            <a:extLst>
              <a:ext uri="{FF2B5EF4-FFF2-40B4-BE49-F238E27FC236}">
                <a16:creationId xmlns:a16="http://schemas.microsoft.com/office/drawing/2014/main" id="{BB886FDD-7EC1-A101-E100-87A4F83EF4E2}"/>
              </a:ext>
            </a:extLst>
          </p:cNvPr>
          <p:cNvGraphicFramePr>
            <a:graphicFrameLocks noGrp="1"/>
          </p:cNvGraphicFramePr>
          <p:nvPr>
            <p:ph idx="1"/>
            <p:extLst>
              <p:ext uri="{D42A27DB-BD31-4B8C-83A1-F6EECF244321}">
                <p14:modId xmlns:p14="http://schemas.microsoft.com/office/powerpoint/2010/main" val="2394357979"/>
              </p:ext>
            </p:extLst>
          </p:nvPr>
        </p:nvGraphicFramePr>
        <p:xfrm>
          <a:off x="486696" y="1645922"/>
          <a:ext cx="8326227" cy="4975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23470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CF8E8-3809-4B79-ADEA-57B77FFFE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AC78ED9A-A000-47CC-824F-C8C0CC5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029" y="484632"/>
            <a:ext cx="3847653"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ue aérienne d’un d’un lac, d’un barrage et d’un fleuve">
            <a:extLst>
              <a:ext uri="{FF2B5EF4-FFF2-40B4-BE49-F238E27FC236}">
                <a16:creationId xmlns:a16="http://schemas.microsoft.com/office/drawing/2014/main" id="{3F0A0FF8-9ECA-388E-F196-0C9EC94DFE9A}"/>
              </a:ext>
            </a:extLst>
          </p:cNvPr>
          <p:cNvPicPr>
            <a:picLocks noChangeAspect="1"/>
          </p:cNvPicPr>
          <p:nvPr/>
        </p:nvPicPr>
        <p:blipFill>
          <a:blip r:embed="rId3"/>
          <a:srcRect l="18764" r="15311" b="-2"/>
          <a:stretch>
            <a:fillRect/>
          </a:stretch>
        </p:blipFill>
        <p:spPr>
          <a:xfrm>
            <a:off x="5177217" y="806365"/>
            <a:ext cx="3359278" cy="5095720"/>
          </a:xfrm>
          <a:prstGeom prst="rect">
            <a:avLst/>
          </a:prstGeom>
          <a:effectLst/>
        </p:spPr>
      </p:pic>
      <p:sp>
        <p:nvSpPr>
          <p:cNvPr id="14" name="Rectangle 13">
            <a:extLst>
              <a:ext uri="{FF2B5EF4-FFF2-40B4-BE49-F238E27FC236}">
                <a16:creationId xmlns:a16="http://schemas.microsoft.com/office/drawing/2014/main" id="{315158EE-2B51-42AF-83FF-5560D5B86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 name="Espace réservé du contenu 2">
            <a:extLst>
              <a:ext uri="{FF2B5EF4-FFF2-40B4-BE49-F238E27FC236}">
                <a16:creationId xmlns:a16="http://schemas.microsoft.com/office/drawing/2014/main" id="{B296C1EC-CF70-6B37-EF10-13FD269A26DC}"/>
              </a:ext>
            </a:extLst>
          </p:cNvPr>
          <p:cNvSpPr>
            <a:spLocks noGrp="1"/>
          </p:cNvSpPr>
          <p:nvPr>
            <p:ph idx="1"/>
          </p:nvPr>
        </p:nvSpPr>
        <p:spPr>
          <a:xfrm>
            <a:off x="313689" y="484632"/>
            <a:ext cx="4011836" cy="5994996"/>
          </a:xfrm>
        </p:spPr>
        <p:txBody>
          <a:bodyPr>
            <a:normAutofit/>
          </a:bodyPr>
          <a:lstStyle/>
          <a:p>
            <a:pPr marL="0" indent="0">
              <a:lnSpc>
                <a:spcPct val="90000"/>
              </a:lnSpc>
              <a:buNone/>
            </a:pPr>
            <a:r>
              <a:rPr lang="fr-FR" sz="1600" dirty="0"/>
              <a:t>Les résultats révèlent une géographie contrastée de la faim :</a:t>
            </a:r>
          </a:p>
          <a:p>
            <a:pPr>
              <a:lnSpc>
                <a:spcPct val="90000"/>
              </a:lnSpc>
            </a:pPr>
            <a:r>
              <a:rPr lang="fr-FR" sz="1600" dirty="0"/>
              <a:t> </a:t>
            </a:r>
            <a:r>
              <a:rPr lang="fr-FR" sz="1600" b="1" dirty="0"/>
              <a:t>Sud, Nippes, </a:t>
            </a:r>
            <a:r>
              <a:rPr lang="fr-FR" sz="1600" b="1" dirty="0" err="1"/>
              <a:t>Grand’Anse</a:t>
            </a:r>
            <a:r>
              <a:rPr lang="fr-FR" sz="1600" dirty="0"/>
              <a:t> : malgré une forte pluviométrie, ces régions subissent une insécurité chronique à cause des cyclones, des inondations et de l’enclavement économique — une « richesse enclavée ».</a:t>
            </a:r>
          </a:p>
          <a:p>
            <a:pPr>
              <a:lnSpc>
                <a:spcPct val="90000"/>
              </a:lnSpc>
            </a:pPr>
            <a:r>
              <a:rPr lang="fr-FR" sz="1600" dirty="0"/>
              <a:t> </a:t>
            </a:r>
            <a:r>
              <a:rPr lang="fr-FR" sz="1600" b="1" dirty="0"/>
              <a:t>Centre et Nord</a:t>
            </a:r>
            <a:r>
              <a:rPr lang="fr-FR" sz="1600" dirty="0"/>
              <a:t> : zones agricoles relativement stables mais vulnérables aux perturbations logistiques et à l’inflation.</a:t>
            </a:r>
          </a:p>
          <a:p>
            <a:pPr>
              <a:lnSpc>
                <a:spcPct val="90000"/>
              </a:lnSpc>
            </a:pPr>
            <a:r>
              <a:rPr lang="fr-FR" sz="1600" b="1" dirty="0"/>
              <a:t>Ouest</a:t>
            </a:r>
            <a:r>
              <a:rPr lang="fr-FR" sz="1600" dirty="0"/>
              <a:t> : insécurité surtout économique, liée à la cherté de la vie et à l’insécurité urbaine.</a:t>
            </a:r>
          </a:p>
          <a:p>
            <a:pPr>
              <a:lnSpc>
                <a:spcPct val="90000"/>
              </a:lnSpc>
            </a:pPr>
            <a:r>
              <a:rPr lang="fr-FR" sz="1600" b="1" dirty="0"/>
              <a:t>Nord-Ouest et Sud-Est</a:t>
            </a:r>
            <a:r>
              <a:rPr lang="fr-FR" sz="1600" dirty="0"/>
              <a:t> : déficit pluviométrique et stress hydrique structurel aggravent la précarité.</a:t>
            </a:r>
          </a:p>
          <a:p>
            <a:pPr>
              <a:lnSpc>
                <a:spcPct val="90000"/>
              </a:lnSpc>
            </a:pPr>
            <a:r>
              <a:rPr lang="fr-FR" sz="1600" b="1" dirty="0"/>
              <a:t>Artibonite et Nord-Est</a:t>
            </a:r>
            <a:r>
              <a:rPr lang="fr-FR" sz="1600" dirty="0"/>
              <a:t> : bassins productifs fragilisés par les aléas climatiques et la dépendance aux importations.</a:t>
            </a:r>
          </a:p>
          <a:p>
            <a:pPr>
              <a:lnSpc>
                <a:spcPct val="90000"/>
              </a:lnSpc>
            </a:pPr>
            <a:endParaRPr lang="fr-FR" sz="1600" dirty="0"/>
          </a:p>
        </p:txBody>
      </p:sp>
    </p:spTree>
    <p:extLst>
      <p:ext uri="{BB962C8B-B14F-4D97-AF65-F5344CB8AC3E}">
        <p14:creationId xmlns:p14="http://schemas.microsoft.com/office/powerpoint/2010/main" val="446638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D14CB6B-0A5A-3033-65AB-B26794A258AF}"/>
              </a:ext>
            </a:extLst>
          </p:cNvPr>
          <p:cNvSpPr>
            <a:spLocks noGrp="1"/>
          </p:cNvSpPr>
          <p:nvPr>
            <p:ph type="title"/>
          </p:nvPr>
        </p:nvSpPr>
        <p:spPr>
          <a:xfrm>
            <a:off x="71179" y="1063417"/>
            <a:ext cx="3408113" cy="4675396"/>
          </a:xfrm>
        </p:spPr>
        <p:txBody>
          <a:bodyPr anchor="ctr">
            <a:normAutofit/>
          </a:bodyPr>
          <a:lstStyle/>
          <a:p>
            <a:r>
              <a:rPr lang="en-US" sz="3600" b="1" dirty="0">
                <a:solidFill>
                  <a:srgbClr val="F2F2F2"/>
                </a:solidFill>
              </a:rPr>
              <a:t>CONCLUSION</a:t>
            </a:r>
            <a:endParaRPr lang="fr-FR" sz="3600" b="1" dirty="0">
              <a:solidFill>
                <a:srgbClr val="F2F2F2"/>
              </a:solidFill>
            </a:endParaRPr>
          </a:p>
        </p:txBody>
      </p:sp>
      <p:sp>
        <p:nvSpPr>
          <p:cNvPr id="12" name="Rectangle 1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84632"/>
            <a:ext cx="4938073"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graphicFrame>
        <p:nvGraphicFramePr>
          <p:cNvPr id="7" name="Rectangle 1">
            <a:extLst>
              <a:ext uri="{FF2B5EF4-FFF2-40B4-BE49-F238E27FC236}">
                <a16:creationId xmlns:a16="http://schemas.microsoft.com/office/drawing/2014/main" id="{3F267248-9B47-1907-5B18-FE665D60261E}"/>
              </a:ext>
            </a:extLst>
          </p:cNvPr>
          <p:cNvGraphicFramePr>
            <a:graphicFrameLocks noGrp="1"/>
          </p:cNvGraphicFramePr>
          <p:nvPr>
            <p:ph idx="1"/>
            <p:extLst>
              <p:ext uri="{D42A27DB-BD31-4B8C-83A1-F6EECF244321}">
                <p14:modId xmlns:p14="http://schemas.microsoft.com/office/powerpoint/2010/main" val="1639929116"/>
              </p:ext>
            </p:extLst>
          </p:nvPr>
        </p:nvGraphicFramePr>
        <p:xfrm>
          <a:off x="3842765" y="965200"/>
          <a:ext cx="4938073" cy="5120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8148293"/>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CE20F0-DEBD-D1EA-A72B-418E73DAAA21}"/>
              </a:ext>
            </a:extLst>
          </p:cNvPr>
          <p:cNvSpPr>
            <a:spLocks noGrp="1"/>
          </p:cNvSpPr>
          <p:nvPr>
            <p:ph type="title"/>
          </p:nvPr>
        </p:nvSpPr>
        <p:spPr>
          <a:xfrm>
            <a:off x="1842555" y="232001"/>
            <a:ext cx="5458890" cy="713930"/>
          </a:xfrm>
        </p:spPr>
        <p:txBody>
          <a:bodyPr/>
          <a:lstStyle/>
          <a:p>
            <a:r>
              <a:rPr lang="fr-FR" sz="4000" b="1" dirty="0"/>
              <a:t>RECOMMANDATIONS</a:t>
            </a:r>
          </a:p>
        </p:txBody>
      </p:sp>
      <p:sp>
        <p:nvSpPr>
          <p:cNvPr id="3" name="Espace réservé du contenu 2">
            <a:extLst>
              <a:ext uri="{FF2B5EF4-FFF2-40B4-BE49-F238E27FC236}">
                <a16:creationId xmlns:a16="http://schemas.microsoft.com/office/drawing/2014/main" id="{A5DD037D-5A45-7B32-7021-473D36687200}"/>
              </a:ext>
            </a:extLst>
          </p:cNvPr>
          <p:cNvSpPr>
            <a:spLocks noGrp="1"/>
          </p:cNvSpPr>
          <p:nvPr>
            <p:ph idx="1"/>
          </p:nvPr>
        </p:nvSpPr>
        <p:spPr>
          <a:xfrm>
            <a:off x="109374" y="945931"/>
            <a:ext cx="8925251" cy="5864772"/>
          </a:xfrm>
        </p:spPr>
        <p:txBody>
          <a:bodyPr>
            <a:noAutofit/>
          </a:bodyPr>
          <a:lstStyle/>
          <a:p>
            <a:pPr marL="0" indent="0">
              <a:buNone/>
            </a:pPr>
            <a:r>
              <a:rPr lang="fr-FR" sz="1400" b="1" dirty="0"/>
              <a:t>1. </a:t>
            </a:r>
            <a:r>
              <a:rPr lang="fr-FR" sz="1600" b="1" dirty="0"/>
              <a:t>Assurer la sécurité et l’accès</a:t>
            </a:r>
          </a:p>
          <a:p>
            <a:pPr marL="0" indent="0">
              <a:buNone/>
            </a:pPr>
            <a:r>
              <a:rPr lang="fr-FR" sz="1400" dirty="0"/>
              <a:t>	Réhabiliter les routes rurales et les ponts endommagés par les pluies ou les cyclones.</a:t>
            </a:r>
          </a:p>
          <a:p>
            <a:pPr marL="0" indent="0">
              <a:buNone/>
            </a:pPr>
            <a:r>
              <a:rPr lang="fr-FR" sz="1400" dirty="0"/>
              <a:t>	Soutenir la coordination entre autorités locales, police et partenaires humanitaires afin de restaurer la libre circulation des 	produits alimentaires.</a:t>
            </a:r>
            <a:br>
              <a:rPr lang="fr-FR" sz="1400" dirty="0"/>
            </a:br>
            <a:endParaRPr lang="fr-FR" sz="1400" dirty="0"/>
          </a:p>
          <a:p>
            <a:pPr marL="0" indent="0">
              <a:buNone/>
            </a:pPr>
            <a:r>
              <a:rPr lang="fr-FR" sz="1400" b="1" dirty="0"/>
              <a:t>2. </a:t>
            </a:r>
            <a:r>
              <a:rPr lang="fr-FR" sz="1600" b="1" dirty="0"/>
              <a:t>Renforcer la résilience agricole</a:t>
            </a:r>
          </a:p>
          <a:p>
            <a:pPr marL="0" indent="0">
              <a:buNone/>
            </a:pPr>
            <a:r>
              <a:rPr lang="fr-FR" sz="1400" dirty="0"/>
              <a:t>	Moderniser les </a:t>
            </a:r>
            <a:r>
              <a:rPr lang="fr-FR" sz="1400" b="1" dirty="0"/>
              <a:t>systèmes d’irrigation</a:t>
            </a:r>
            <a:r>
              <a:rPr lang="fr-FR" sz="1400" dirty="0"/>
              <a:t> pour réduire la dépendance à la pluie.</a:t>
            </a:r>
          </a:p>
          <a:p>
            <a:pPr marL="0" indent="0">
              <a:buNone/>
            </a:pPr>
            <a:r>
              <a:rPr lang="fr-FR" sz="1400" dirty="0"/>
              <a:t>	Promouvoir des </a:t>
            </a:r>
            <a:r>
              <a:rPr lang="fr-FR" sz="1400" b="1" dirty="0"/>
              <a:t>cultures adaptées aux sécheresses et aux excès d’eau</a:t>
            </a:r>
            <a:r>
              <a:rPr lang="fr-FR" sz="1400" dirty="0"/>
              <a:t>.</a:t>
            </a:r>
          </a:p>
          <a:p>
            <a:pPr marL="457207" lvl="1" indent="0">
              <a:buNone/>
            </a:pPr>
            <a:r>
              <a:rPr lang="fr-FR" sz="1400" dirty="0"/>
              <a:t>Développer un réseau d’alerte précoce basé sur la surveillance du climat, des sols et des prix.</a:t>
            </a:r>
          </a:p>
          <a:p>
            <a:pPr marL="0" indent="0">
              <a:buNone/>
            </a:pPr>
            <a:r>
              <a:rPr lang="fr-FR" sz="1400" b="1" dirty="0"/>
              <a:t>3. </a:t>
            </a:r>
            <a:r>
              <a:rPr lang="fr-FR" sz="1600" b="1" dirty="0"/>
              <a:t>Stabiliser l’économie et le pouvoir d’achat</a:t>
            </a:r>
            <a:br>
              <a:rPr lang="fr-FR" sz="1600" b="1" dirty="0"/>
            </a:br>
            <a:r>
              <a:rPr lang="fr-FR" sz="1600" b="1" dirty="0"/>
              <a:t>	</a:t>
            </a:r>
            <a:r>
              <a:rPr lang="fr-FR" sz="1400" dirty="0"/>
              <a:t>Mettre en œuvre des mesures de contrôle du taux de change pour limiter l’impact de l’inflation.</a:t>
            </a:r>
          </a:p>
          <a:p>
            <a:pPr marL="0" indent="0">
              <a:buNone/>
            </a:pPr>
            <a:r>
              <a:rPr lang="fr-FR" sz="1400" dirty="0"/>
              <a:t>	Soutenir les ménages vulnérables par des aides alimentaires ciblées.</a:t>
            </a:r>
          </a:p>
          <a:p>
            <a:pPr marL="0" indent="0">
              <a:buNone/>
            </a:pPr>
            <a:r>
              <a:rPr lang="fr-FR" sz="1400" dirty="0"/>
              <a:t>	Encourager la production locale et la valorisation des produits paysans.</a:t>
            </a:r>
            <a:br>
              <a:rPr lang="fr-FR" sz="1400" dirty="0"/>
            </a:br>
            <a:endParaRPr lang="fr-FR" sz="1400" dirty="0"/>
          </a:p>
          <a:p>
            <a:pPr marL="0" indent="0">
              <a:buNone/>
            </a:pPr>
            <a:r>
              <a:rPr lang="fr-FR" sz="1400" b="1" dirty="0"/>
              <a:t>4. Agir sur la gouvernance et la planification</a:t>
            </a:r>
            <a:endParaRPr lang="fr-FR" sz="1400" dirty="0"/>
          </a:p>
          <a:p>
            <a:pPr marL="0" indent="0">
              <a:buNone/>
            </a:pPr>
            <a:r>
              <a:rPr lang="fr-FR" sz="1400" dirty="0"/>
              <a:t>	Impliquer les collectivités locales dans la planification agricole et la gestion des risques.</a:t>
            </a:r>
          </a:p>
          <a:p>
            <a:pPr marL="0" indent="0">
              <a:buNone/>
            </a:pPr>
            <a:r>
              <a:rPr lang="fr-FR" sz="1400" dirty="0"/>
              <a:t>	Renforcer la coopération entre les institutions nationales et les organisations internationales pour une réponse coordonnée, durable et mesurable.</a:t>
            </a:r>
          </a:p>
          <a:p>
            <a:endParaRPr lang="fr-FR" sz="1400" dirty="0"/>
          </a:p>
        </p:txBody>
      </p:sp>
    </p:spTree>
    <p:extLst>
      <p:ext uri="{BB962C8B-B14F-4D97-AF65-F5344CB8AC3E}">
        <p14:creationId xmlns:p14="http://schemas.microsoft.com/office/powerpoint/2010/main" val="2099035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1425761" y="483366"/>
            <a:ext cx="6292475" cy="1016654"/>
          </a:xfrm>
        </p:spPr>
        <p:txBody>
          <a:bodyPr>
            <a:normAutofit/>
          </a:bodyPr>
          <a:lstStyle/>
          <a:p>
            <a:r>
              <a:rPr lang="fr-FR" sz="4000" b="1" dirty="0">
                <a:solidFill>
                  <a:srgbClr val="EBEBEB"/>
                </a:solidFill>
              </a:rPr>
              <a:t>OBJECTIFS SPÉCIFIQUES</a:t>
            </a:r>
          </a:p>
        </p:txBody>
      </p:sp>
      <p:sp>
        <p:nvSpPr>
          <p:cNvPr id="24" name="Rectangle 23">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6" name="Freeform: Shape 25">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fr-FR"/>
          </a:p>
        </p:txBody>
      </p:sp>
      <p:graphicFrame>
        <p:nvGraphicFramePr>
          <p:cNvPr id="5" name="Content Placeholder 2">
            <a:extLst>
              <a:ext uri="{FF2B5EF4-FFF2-40B4-BE49-F238E27FC236}">
                <a16:creationId xmlns:a16="http://schemas.microsoft.com/office/drawing/2014/main" id="{5B613B18-9343-DF0A-8335-D782B758F2DD}"/>
              </a:ext>
            </a:extLst>
          </p:cNvPr>
          <p:cNvGraphicFramePr>
            <a:graphicFrameLocks noGrp="1"/>
          </p:cNvGraphicFramePr>
          <p:nvPr>
            <p:ph idx="1"/>
            <p:extLst>
              <p:ext uri="{D42A27DB-BD31-4B8C-83A1-F6EECF244321}">
                <p14:modId xmlns:p14="http://schemas.microsoft.com/office/powerpoint/2010/main" val="228900331"/>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1291" y="452717"/>
            <a:ext cx="6894355" cy="1029241"/>
          </a:xfrm>
        </p:spPr>
        <p:txBody>
          <a:bodyPr>
            <a:normAutofit/>
          </a:bodyPr>
          <a:lstStyle/>
          <a:p>
            <a:pPr algn="ctr"/>
            <a:r>
              <a:rPr lang="fr-FR" sz="4000" b="1" dirty="0"/>
              <a:t>MÉTHODOLOGIE CRISP-DM</a:t>
            </a:r>
          </a:p>
        </p:txBody>
      </p:sp>
      <p:sp>
        <p:nvSpPr>
          <p:cNvPr id="9"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6" name="Image 5" descr="Une image contenant texte, Police, Graphique, capture d’écran&#10;&#10;Le contenu généré par l’IA peut être incorrect.">
            <a:extLst>
              <a:ext uri="{FF2B5EF4-FFF2-40B4-BE49-F238E27FC236}">
                <a16:creationId xmlns:a16="http://schemas.microsoft.com/office/drawing/2014/main" id="{339DEB05-39EC-A712-FF17-5355AD2EBDFA}"/>
              </a:ext>
            </a:extLst>
          </p:cNvPr>
          <p:cNvPicPr>
            <a:picLocks noChangeAspect="1"/>
          </p:cNvPicPr>
          <p:nvPr/>
        </p:nvPicPr>
        <p:blipFill>
          <a:blip r:embed="rId3"/>
          <a:stretch>
            <a:fillRect/>
          </a:stretch>
        </p:blipFill>
        <p:spPr>
          <a:xfrm>
            <a:off x="0" y="1853248"/>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41" name="Picture 4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43" name="Oval 4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45" name="Picture 4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47" name="Picture 4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49" name="Rectangle 4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1" name="Rectangle 50">
            <a:extLst>
              <a:ext uri="{FF2B5EF4-FFF2-40B4-BE49-F238E27FC236}">
                <a16:creationId xmlns:a16="http://schemas.microsoft.com/office/drawing/2014/main" id="{7CE7E771-B2A2-4ECC-A142-9EE91360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174A26C-9CC0-8EB0-1BD1-BFE2B76348B7}"/>
              </a:ext>
            </a:extLst>
          </p:cNvPr>
          <p:cNvSpPr>
            <a:spLocks noGrp="1"/>
          </p:cNvSpPr>
          <p:nvPr>
            <p:ph type="title"/>
          </p:nvPr>
        </p:nvSpPr>
        <p:spPr>
          <a:xfrm>
            <a:off x="4578312" y="1208353"/>
            <a:ext cx="4571999" cy="3066507"/>
          </a:xfrm>
        </p:spPr>
        <p:txBody>
          <a:bodyPr vert="horz" lIns="91440" tIns="45720" rIns="91440" bIns="45720" rtlCol="0" anchor="b">
            <a:normAutofit/>
          </a:bodyPr>
          <a:lstStyle/>
          <a:p>
            <a:pPr algn="ctr" defTabSz="457200"/>
            <a:r>
              <a:rPr lang="en-US" sz="4000" b="1" i="0" kern="1200" dirty="0">
                <a:solidFill>
                  <a:srgbClr val="FFFFFF"/>
                </a:solidFill>
                <a:latin typeface="+mj-lt"/>
                <a:ea typeface="+mj-ea"/>
                <a:cs typeface="+mj-cs"/>
              </a:rPr>
              <a:t>1. BUSINESS UNDERSTANDING</a:t>
            </a:r>
            <a:br>
              <a:rPr lang="en-US" sz="4000" b="1" i="0" kern="1200" dirty="0">
                <a:solidFill>
                  <a:srgbClr val="FFFFFF"/>
                </a:solidFill>
                <a:latin typeface="+mj-lt"/>
                <a:ea typeface="+mj-ea"/>
                <a:cs typeface="+mj-cs"/>
              </a:rPr>
            </a:br>
            <a:endParaRPr lang="en-US" sz="4000" b="1" i="0" kern="1200" dirty="0">
              <a:solidFill>
                <a:srgbClr val="FFFFFF"/>
              </a:solidFill>
              <a:latin typeface="+mj-lt"/>
              <a:ea typeface="+mj-ea"/>
              <a:cs typeface="+mj-cs"/>
            </a:endParaRPr>
          </a:p>
        </p:txBody>
      </p:sp>
      <p:sp>
        <p:nvSpPr>
          <p:cNvPr id="53" name="Rectangle 52">
            <a:extLst>
              <a:ext uri="{FF2B5EF4-FFF2-40B4-BE49-F238E27FC236}">
                <a16:creationId xmlns:a16="http://schemas.microsoft.com/office/drawing/2014/main" id="{A7BBD3EC-0A47-4EC5-AD8A-5D1EA575B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4">
            <a:extLst>
              <a:ext uri="{FF2B5EF4-FFF2-40B4-BE49-F238E27FC236}">
                <a16:creationId xmlns:a16="http://schemas.microsoft.com/office/drawing/2014/main" id="{371FE0AF-1F85-4630-8329-7533D7317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591673"/>
            <a:ext cx="3606882" cy="5626247"/>
          </a:xfrm>
          <a:prstGeom prst="roundRect">
            <a:avLst>
              <a:gd name="adj" fmla="val 0"/>
            </a:avLst>
          </a:prstGeom>
          <a:solidFill>
            <a:schemeClr val="bg1"/>
          </a:solidFill>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texte, conception&#10;&#10;Le contenu généré par l’IA peut être incorrect.">
            <a:extLst>
              <a:ext uri="{FF2B5EF4-FFF2-40B4-BE49-F238E27FC236}">
                <a16:creationId xmlns:a16="http://schemas.microsoft.com/office/drawing/2014/main" id="{D5CE75E5-68BB-84E1-C1D7-33D38C8AEF9F}"/>
              </a:ext>
            </a:extLst>
          </p:cNvPr>
          <p:cNvPicPr>
            <a:picLocks noChangeAspect="1"/>
          </p:cNvPicPr>
          <p:nvPr/>
        </p:nvPicPr>
        <p:blipFill>
          <a:blip r:embed="rId6"/>
          <a:stretch>
            <a:fillRect/>
          </a:stretch>
        </p:blipFill>
        <p:spPr>
          <a:xfrm>
            <a:off x="687420" y="2403937"/>
            <a:ext cx="3197159" cy="2365452"/>
          </a:xfrm>
          <a:prstGeom prst="rect">
            <a:avLst/>
          </a:prstGeom>
          <a:effectLst/>
        </p:spPr>
      </p:pic>
      <p:sp>
        <p:nvSpPr>
          <p:cNvPr id="57" name="Rectangle 56">
            <a:extLst>
              <a:ext uri="{FF2B5EF4-FFF2-40B4-BE49-F238E27FC236}">
                <a16:creationId xmlns:a16="http://schemas.microsoft.com/office/drawing/2014/main" id="{95493447-585E-44AB-89AE-0ED8EF6EC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85381326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107" y="452718"/>
            <a:ext cx="6562476" cy="966179"/>
          </a:xfrm>
        </p:spPr>
        <p:txBody>
          <a:bodyPr/>
          <a:lstStyle/>
          <a:p>
            <a:r>
              <a:rPr lang="fr-FR" b="1" dirty="0"/>
              <a:t>ZONE </a:t>
            </a:r>
            <a:r>
              <a:rPr lang="fr-FR" sz="4000" b="1" dirty="0"/>
              <a:t>D’ÉTUDE</a:t>
            </a:r>
            <a:r>
              <a:rPr lang="fr-FR" b="1" dirty="0"/>
              <a:t> DU PROJET</a:t>
            </a:r>
          </a:p>
        </p:txBody>
      </p:sp>
      <p:sp>
        <p:nvSpPr>
          <p:cNvPr id="3" name="Content Placeholder 2"/>
          <p:cNvSpPr>
            <a:spLocks noGrp="1"/>
          </p:cNvSpPr>
          <p:nvPr>
            <p:ph idx="1"/>
          </p:nvPr>
        </p:nvSpPr>
        <p:spPr>
          <a:xfrm>
            <a:off x="760691" y="1436312"/>
            <a:ext cx="7622618" cy="534378"/>
          </a:xfrm>
        </p:spPr>
        <p:txBody>
          <a:bodyPr/>
          <a:lstStyle/>
          <a:p>
            <a:pPr marL="0" indent="0">
              <a:buNone/>
              <a:defRPr sz="1800"/>
            </a:pPr>
            <a:r>
              <a:rPr lang="fr-FR" dirty="0"/>
              <a:t>Analyse des variations régionales du risque d’insécurité alimentaire</a:t>
            </a:r>
          </a:p>
        </p:txBody>
      </p:sp>
      <p:pic>
        <p:nvPicPr>
          <p:cNvPr id="5" name="Image 4" descr="Une image contenant texte, carte, atlas&#10;&#10;Le contenu généré par l’IA peut être incorrect.">
            <a:extLst>
              <a:ext uri="{FF2B5EF4-FFF2-40B4-BE49-F238E27FC236}">
                <a16:creationId xmlns:a16="http://schemas.microsoft.com/office/drawing/2014/main" id="{535785D5-7560-EFEE-964E-F381967EE4AF}"/>
              </a:ext>
            </a:extLst>
          </p:cNvPr>
          <p:cNvPicPr>
            <a:picLocks noChangeAspect="1"/>
          </p:cNvPicPr>
          <p:nvPr/>
        </p:nvPicPr>
        <p:blipFill>
          <a:blip r:embed="rId2"/>
          <a:stretch>
            <a:fillRect/>
          </a:stretch>
        </p:blipFill>
        <p:spPr>
          <a:xfrm>
            <a:off x="0" y="1860330"/>
            <a:ext cx="9144000" cy="49976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61784" y="629266"/>
            <a:ext cx="3889443" cy="1420252"/>
          </a:xfrm>
        </p:spPr>
        <p:txBody>
          <a:bodyPr>
            <a:normAutofit/>
          </a:bodyPr>
          <a:lstStyle/>
          <a:p>
            <a:pPr algn="ctr">
              <a:lnSpc>
                <a:spcPct val="90000"/>
              </a:lnSpc>
            </a:pPr>
            <a:r>
              <a:rPr lang="fr-FR" sz="4000" b="1" dirty="0"/>
              <a:t>CONTEXTE &amp; JUSTIFICATION</a:t>
            </a:r>
          </a:p>
        </p:txBody>
      </p:sp>
      <p:pic>
        <p:nvPicPr>
          <p:cNvPr id="5" name="Picture 4" descr="Terre verte et sèche">
            <a:extLst>
              <a:ext uri="{FF2B5EF4-FFF2-40B4-BE49-F238E27FC236}">
                <a16:creationId xmlns:a16="http://schemas.microsoft.com/office/drawing/2014/main" id="{0F05682D-404D-1E30-7F47-486D5C85E537}"/>
              </a:ext>
            </a:extLst>
          </p:cNvPr>
          <p:cNvPicPr>
            <a:picLocks noChangeAspect="1"/>
          </p:cNvPicPr>
          <p:nvPr/>
        </p:nvPicPr>
        <p:blipFill>
          <a:blip r:embed="rId3"/>
          <a:srcRect l="33981" r="41437" b="-1"/>
          <a:stretch>
            <a:fillRect/>
          </a:stretch>
        </p:blipFill>
        <p:spPr>
          <a:xfrm>
            <a:off x="20" y="10"/>
            <a:ext cx="3475989" cy="6857990"/>
          </a:xfrm>
          <a:prstGeom prst="rect">
            <a:avLst/>
          </a:prstGeom>
        </p:spPr>
      </p:pic>
      <p:sp>
        <p:nvSpPr>
          <p:cNvPr id="3" name="Content Placeholder 2"/>
          <p:cNvSpPr>
            <a:spLocks noGrp="1"/>
          </p:cNvSpPr>
          <p:nvPr>
            <p:ph idx="1"/>
          </p:nvPr>
        </p:nvSpPr>
        <p:spPr>
          <a:xfrm>
            <a:off x="3961785" y="2438400"/>
            <a:ext cx="4614656" cy="3809999"/>
          </a:xfrm>
        </p:spPr>
        <p:txBody>
          <a:bodyPr>
            <a:normAutofit/>
          </a:bodyPr>
          <a:lstStyle/>
          <a:p>
            <a:pPr marL="0" indent="0">
              <a:lnSpc>
                <a:spcPct val="90000"/>
              </a:lnSpc>
              <a:buNone/>
              <a:defRPr sz="1800"/>
            </a:pPr>
            <a:r>
              <a:rPr lang="fr-FR" dirty="0"/>
              <a:t>Haïti traverse une crise alimentaire persistante due à :</a:t>
            </a:r>
          </a:p>
          <a:p>
            <a:pPr>
              <a:lnSpc>
                <a:spcPct val="90000"/>
              </a:lnSpc>
              <a:defRPr sz="1800"/>
            </a:pPr>
            <a:r>
              <a:rPr lang="fr-FR" dirty="0"/>
              <a:t>Dégradation des sols, sécheresses et inondations récurrentes.</a:t>
            </a:r>
          </a:p>
          <a:p>
            <a:pPr>
              <a:lnSpc>
                <a:spcPct val="90000"/>
              </a:lnSpc>
              <a:defRPr sz="1800"/>
            </a:pPr>
            <a:r>
              <a:rPr lang="fr-FR" dirty="0"/>
              <a:t>Attaques de groupes armés sur les zones agricoles.</a:t>
            </a:r>
          </a:p>
          <a:p>
            <a:pPr>
              <a:lnSpc>
                <a:spcPct val="90000"/>
              </a:lnSpc>
              <a:defRPr sz="1800"/>
            </a:pPr>
            <a:r>
              <a:rPr lang="fr-FR" dirty="0"/>
              <a:t>Plus de 6 millions de personnes exposées à un risque </a:t>
            </a:r>
            <a:r>
              <a:rPr lang="fr-FR" sz="1800" dirty="0"/>
              <a:t>d’insécurité alimentaire </a:t>
            </a:r>
            <a:r>
              <a:rPr lang="fr-FR" dirty="0"/>
              <a:t>élevé (PAM).</a:t>
            </a:r>
          </a:p>
          <a:p>
            <a:pPr>
              <a:lnSpc>
                <a:spcPct val="90000"/>
              </a:lnSpc>
              <a:defRPr sz="1800"/>
            </a:pPr>
            <a:r>
              <a:rPr lang="fr-FR" dirty="0"/>
              <a:t>Des partenariats régionaux (CARICOM, Argentine) visent à renforcer la production locale et la coopération agroalimentaire.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484710" y="3726743"/>
            <a:ext cx="3125594" cy="918882"/>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fr-FR" b="1" dirty="0"/>
          </a:p>
        </p:txBody>
      </p:sp>
      <p:graphicFrame>
        <p:nvGraphicFramePr>
          <p:cNvPr id="6" name="Content Placeholder 2">
            <a:extLst>
              <a:ext uri="{FF2B5EF4-FFF2-40B4-BE49-F238E27FC236}">
                <a16:creationId xmlns:a16="http://schemas.microsoft.com/office/drawing/2014/main" id="{307AE327-385A-F5CB-6366-7F3FC95DF2AE}"/>
              </a:ext>
            </a:extLst>
          </p:cNvPr>
          <p:cNvGraphicFramePr>
            <a:graphicFrameLocks noGrp="1"/>
          </p:cNvGraphicFramePr>
          <p:nvPr>
            <p:ph idx="1"/>
            <p:extLst>
              <p:ext uri="{D42A27DB-BD31-4B8C-83A1-F6EECF244321}">
                <p14:modId xmlns:p14="http://schemas.microsoft.com/office/powerpoint/2010/main" val="1084857435"/>
              </p:ext>
            </p:extLst>
          </p:nvPr>
        </p:nvGraphicFramePr>
        <p:xfrm>
          <a:off x="1261242" y="2051219"/>
          <a:ext cx="6621516" cy="4492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48A470AC-AEE1-6B11-B02D-1FCB49A88022}"/>
              </a:ext>
            </a:extLst>
          </p:cNvPr>
          <p:cNvSpPr>
            <a:spLocks noGrp="1"/>
          </p:cNvSpPr>
          <p:nvPr>
            <p:ph type="title"/>
          </p:nvPr>
        </p:nvSpPr>
        <p:spPr>
          <a:xfrm>
            <a:off x="804042" y="1116263"/>
            <a:ext cx="7535916" cy="918882"/>
          </a:xfrm>
        </p:spPr>
        <p:txBody>
          <a:bodyPr>
            <a:noAutofit/>
          </a:bodyPr>
          <a:lstStyle/>
          <a:p>
            <a:pPr algn="ctr"/>
            <a:r>
              <a:rPr lang="fr-FR" sz="4000" b="1" dirty="0"/>
              <a:t>PROBLÉMATIQUE &amp; HYPOTHÈSE</a:t>
            </a:r>
            <a:br>
              <a:rPr lang="en-US" sz="4000" dirty="0"/>
            </a:br>
            <a:endParaRPr lang="en-US" sz="40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931</TotalTime>
  <Words>1973</Words>
  <Application>Microsoft Office PowerPoint</Application>
  <PresentationFormat>Affichage à l'écran (4:3)</PresentationFormat>
  <Paragraphs>233</Paragraphs>
  <Slides>37</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37</vt:i4>
      </vt:variant>
    </vt:vector>
  </HeadingPairs>
  <TitlesOfParts>
    <vt:vector size="43" baseType="lpstr">
      <vt:lpstr>Amasis MT Pro Light</vt:lpstr>
      <vt:lpstr>Arial</vt:lpstr>
      <vt:lpstr>Century Gothic</vt:lpstr>
      <vt:lpstr>Wingdings</vt:lpstr>
      <vt:lpstr>Wingdings 3</vt:lpstr>
      <vt:lpstr>Ion</vt:lpstr>
      <vt:lpstr>Prédiction du risque d’insécurité alimentaire en Haïti</vt:lpstr>
      <vt:lpstr>RÉSUMÉ DU TRAVAIL</vt:lpstr>
      <vt:lpstr>OBJECTIFS DU PROJET</vt:lpstr>
      <vt:lpstr>OBJECTIFS SPÉCIFIQUES</vt:lpstr>
      <vt:lpstr>MÉTHODOLOGIE CRISP-DM</vt:lpstr>
      <vt:lpstr>1. BUSINESS UNDERSTANDING </vt:lpstr>
      <vt:lpstr>ZONE D’ÉTUDE DU PROJET</vt:lpstr>
      <vt:lpstr>CONTEXTE &amp; JUSTIFICATION</vt:lpstr>
      <vt:lpstr>PROBLÉMATIQUE &amp; HYPOTHÈSE </vt:lpstr>
      <vt:lpstr>Vision du projet</vt:lpstr>
      <vt:lpstr>Acteurs clés du système alimentaire haïtien</vt:lpstr>
      <vt:lpstr>2. DATA UNDERSTANDING </vt:lpstr>
      <vt:lpstr>ANALYSE DE COHÉRENCE</vt:lpstr>
      <vt:lpstr>Présentation PowerPoint</vt:lpstr>
      <vt:lpstr>REPARTITION DES PHASES  SELON LE NOMBRE DES ENREGISTREMENTS</vt:lpstr>
      <vt:lpstr>Présentation PowerPoint</vt:lpstr>
      <vt:lpstr>REPARTITION DES INDICATEURS (FEATURES)</vt:lpstr>
      <vt:lpstr>3. DATA PREPARATION</vt:lpstr>
      <vt:lpstr>ÉTAPES CLÉS DE PRÉPARATION</vt:lpstr>
      <vt:lpstr>NIVEAU MOYEN D’INSÉCURITÉ PAR DÉPARTEMENT</vt:lpstr>
      <vt:lpstr>CORRÉLATION ENTRE LES INDICATEURS ET LA PHASE IPC</vt:lpstr>
      <vt:lpstr>4. MODELING</vt:lpstr>
      <vt:lpstr>APPROCHE SCIENTIFIQUE</vt:lpstr>
      <vt:lpstr>PERFORMANCES DE MODÈLES</vt:lpstr>
      <vt:lpstr>5. EVALUATION </vt:lpstr>
      <vt:lpstr>MODÈLE PRÉDICTIF</vt:lpstr>
      <vt:lpstr>PERFORMANCE PRÉDICTIVE</vt:lpstr>
      <vt:lpstr>RÉALITÉ  VS PRÉDICTION</vt:lpstr>
      <vt:lpstr>DISTRIBUTION DES RÉSIDUS</vt:lpstr>
      <vt:lpstr>VÉRIFICATION DE OVERFITTING (SURAPPRENTISSAGE)</vt:lpstr>
      <vt:lpstr>VALIDATION CROISÉE </vt:lpstr>
      <vt:lpstr>IMPORTANCE DES VARIABLES</vt:lpstr>
      <vt:lpstr>CORRÉLATION PRIX–PLUIE–IPC</vt:lpstr>
      <vt:lpstr>INTERPRETATION</vt:lpstr>
      <vt:lpstr>Présentation PowerPoint</vt:lpstr>
      <vt:lpstr>CONCLUSION</vt:lpstr>
      <vt:lpstr>RECOMMANDATIONS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Richecard Blade Dameus</dc:creator>
  <cp:keywords/>
  <dc:description>generated using python-pptx</dc:description>
  <cp:lastModifiedBy>Richecard Blade Dameus</cp:lastModifiedBy>
  <cp:revision>3</cp:revision>
  <dcterms:created xsi:type="dcterms:W3CDTF">2013-01-27T09:14:16Z</dcterms:created>
  <dcterms:modified xsi:type="dcterms:W3CDTF">2025-10-27T17:11:26Z</dcterms:modified>
  <cp:category/>
</cp:coreProperties>
</file>